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0" r:id="rId21"/>
    <p:sldId id="281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99FF"/>
    <a:srgbClr val="FF3300"/>
    <a:srgbClr val="99FF33"/>
    <a:srgbClr val="CC00FF"/>
    <a:srgbClr val="9900CC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FF743B0D-0CE3-99DD-CE2C-526CA4C7B1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spcBef>
                <a:spcPct val="50000"/>
              </a:spcBef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A37866B-D618-C88C-5660-B6F8246B65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spcBef>
                <a:spcPct val="50000"/>
              </a:spcBef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05493BA2-71FA-27BC-11AF-C03D5F46949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31CB6B1-2990-89CE-2428-3AB575CC66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122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056E577A-01D5-79EA-CD05-0423D65A67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936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eaLnBrk="1" hangingPunct="1">
              <a:spcBef>
                <a:spcPct val="50000"/>
              </a:spcBef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87C16359-8E86-827D-B27B-0C52A4E11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69363"/>
            <a:ext cx="2971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spcBef>
                <a:spcPct val="50000"/>
              </a:spcBef>
              <a:defRPr sz="1200">
                <a:latin typeface="Tahoma" panose="020B0604030504040204" pitchFamily="34" charset="0"/>
              </a:defRPr>
            </a:lvl1pPr>
          </a:lstStyle>
          <a:p>
            <a:fld id="{EB77C538-EB57-44E7-985F-DEF52BEE43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B209A3-6E6E-87D9-9416-F25845D447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22F81D-C86D-469F-9BCC-E35F81E460F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0A7FD817-DF71-29F3-0CE8-1324D4DC99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83CA29FC-13A5-B54A-4452-52A7EFC34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BD19C6-FCEC-C3FD-033A-AE3604F9D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83434-E367-470D-8E94-95D9DCB53F3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5619F6F8-5B1D-2289-540C-186CF01718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BDFD3E10-651E-3589-1789-734853B96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0B4C428-5BF0-D3EE-8B3F-E8575897F5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703C1-6157-4BF0-96CC-30E2769D70B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BD02E27D-3817-878B-9527-A739F61468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4F13A550-6E3A-BCDF-B84F-AC572C845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F8A8E1-BEEF-C226-6985-F4892F5CD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AECDF-2E5E-4AD5-B8A9-D3F4DB7A15D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04DE8E4C-5F10-0FF6-9624-C4ED3F1712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16383496-A0FC-8A0A-7DDE-81CBA731B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CC3AA4-61AE-5396-DD44-C2D5D3B12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0A6CF-0D10-4AD5-B835-28458177F47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035E6165-2725-EF47-8D73-EDBD28BA7A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A63022EC-04F1-D6B9-1AF3-5268F2A33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7EA23C-1090-F224-454A-EB0AEC312C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868EA-4B2C-46AC-B53E-12919B9C0FB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8E3E9C97-4F12-4FF4-C05D-D704FD04E9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F9014BD-9351-79B1-944A-232427F4BB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9EC4A7E-6102-99B8-0054-013E5DCE2E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B6E46-DDE9-4DAE-8B45-EF229CD29B2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C539E6AE-7E3B-F6B7-F9BD-EDE5C98DF2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407B5291-1EAD-0779-48D0-9E3BC111E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874B0E-2DB1-746E-15FB-7DADD25D32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E5AEA-2D9A-4408-894A-436C1905F2B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C92CCE46-E2DA-155A-57CC-915906CC8A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E6346716-D356-C3FE-115E-5E8EC8DD2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315F86-CE00-EBD5-E3C1-82C973988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5A0D9-132D-4BD0-B33F-6EEB28A136E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942F65A2-F8DD-03C4-D099-0A6AA35FF8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A53928E5-60E9-58DE-D316-99B066D25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75CA04-28BD-DA91-8374-CAB864EE8E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0EA66-6C5E-4143-A189-1107EA71D4C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0D26EF36-128F-FB5A-6C3F-59A79116B6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5C4B7E8F-C07E-09D7-494B-A77C36B714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F1B768-B74E-7F1C-8943-632B4FB53B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A350A-3086-4DF0-B717-005322B8913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E1FDDF1D-256F-A3E4-6D82-64C2084A55C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1C69D3AA-3535-1398-25E4-DA8FFC939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2B480C-41DE-EE9C-AD0C-31214094D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D8EF5-ADE5-40B8-B0B7-C1AC954AE93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1C8B8B41-880A-CEBE-BE99-02F5E941FA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76AFB53-3DE5-060E-95FC-3F573D308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5283630-0B29-629B-4E7C-5AA2BB705A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F5B0C-09DF-4366-9F11-110B6E0CBB2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357E2B1B-93CB-359B-D033-1D094CD1F7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86017B37-E303-8BAA-459E-78C51C5ECB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1C864E-F400-3B4C-88CF-FB8F67F6C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A397C-4E15-493F-85F4-ACCE8093BC2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25954" name="Slide Image Placeholder 1">
            <a:extLst>
              <a:ext uri="{FF2B5EF4-FFF2-40B4-BE49-F238E27FC236}">
                <a16:creationId xmlns:a16="http://schemas.microsoft.com/office/drawing/2014/main" id="{4C818F10-886F-73ED-2C79-47BC12698F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5955" name="Notes Placeholder 2">
            <a:extLst>
              <a:ext uri="{FF2B5EF4-FFF2-40B4-BE49-F238E27FC236}">
                <a16:creationId xmlns:a16="http://schemas.microsoft.com/office/drawing/2014/main" id="{A9DE7CED-0C51-6BC0-CE37-EFBFE56F6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25956" name="Slide Number Placeholder 3">
            <a:extLst>
              <a:ext uri="{FF2B5EF4-FFF2-40B4-BE49-F238E27FC236}">
                <a16:creationId xmlns:a16="http://schemas.microsoft.com/office/drawing/2014/main" id="{CC6AA6EA-F725-B361-2758-7B05570D3B5E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FB8E1451-AB7E-4B49-B945-019AFA7A3785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21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2DDA86-8A5C-9FFA-0F6D-21854F83D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8EB4D-5C1E-4889-B704-3107BCE399F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67CDFA03-04FE-BC1E-9176-CBCD1219F0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D27965A-54F1-B501-1501-68D694DEA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B288BB-8AD7-14F5-C5F3-27C7B5D04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349AF4-0B31-499A-9808-21B943DA64F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0ADD9E85-E15D-383D-3653-0AA6CE6F2C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0EA0ACC3-86C4-DE18-18E3-EBD07D090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CA253D-9387-E751-71A1-6F1F431261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3BEC7-1170-4C86-A6BF-0F3045117A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D02D5D36-68A6-D2D7-9D85-68C26A26573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7AAC7349-3C65-BDFC-9984-8AFE3FF86A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3311AF-0CB4-CF87-B764-B489033FF4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3C87E-DEB2-46C3-ADA2-C6C47FC28AA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20EB99BF-842F-4C1F-22D3-A4D00C6BB3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FBEB388-B30F-7E98-8FE3-558022E5B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0249C5-1300-86AF-F61E-02A11512D8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C00D7-A110-4E91-9B85-74773F40448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30F3E190-3EF5-5A4C-1CF8-89BB46E045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8F859259-B3E3-1816-D310-43A1EEB305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3EED81-25CA-5454-C995-9A2FBBF9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E4712-C669-4979-8017-BC7F305A451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3C09E518-1644-4E10-515C-9E91F0E235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0274B48-8DC1-71BF-4D0C-F19D30180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1CB912-EC87-17C3-2C8A-86254DC9C0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5CCE6-3EE7-490E-88E3-E5E56C30C60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3BCD12B1-DB87-3CEC-7507-A1E7282055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4985A2E5-7201-7BE1-4833-AF147D67E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>
            <a:extLst>
              <a:ext uri="{FF2B5EF4-FFF2-40B4-BE49-F238E27FC236}">
                <a16:creationId xmlns:a16="http://schemas.microsoft.com/office/drawing/2014/main" id="{E79AB663-8ABF-F890-D4F0-DEDCEB95C01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87043" name="Freeform 3">
              <a:extLst>
                <a:ext uri="{FF2B5EF4-FFF2-40B4-BE49-F238E27FC236}">
                  <a16:creationId xmlns:a16="http://schemas.microsoft.com/office/drawing/2014/main" id="{2526D140-B2DB-5D54-6FD1-313EEAE5D3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44" name="Freeform 4">
              <a:extLst>
                <a:ext uri="{FF2B5EF4-FFF2-40B4-BE49-F238E27FC236}">
                  <a16:creationId xmlns:a16="http://schemas.microsoft.com/office/drawing/2014/main" id="{563061E5-95F4-DB54-42FD-AC66FAE81D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45" name="Freeform 5">
              <a:extLst>
                <a:ext uri="{FF2B5EF4-FFF2-40B4-BE49-F238E27FC236}">
                  <a16:creationId xmlns:a16="http://schemas.microsoft.com/office/drawing/2014/main" id="{489E9DA4-763B-FF55-5EA0-BC71DB1105E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7046" name="Group 6">
              <a:extLst>
                <a:ext uri="{FF2B5EF4-FFF2-40B4-BE49-F238E27FC236}">
                  <a16:creationId xmlns:a16="http://schemas.microsoft.com/office/drawing/2014/main" id="{2CE6508F-9043-6889-0481-A68B45D9E3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7047" name="Freeform 7">
                <a:extLst>
                  <a:ext uri="{FF2B5EF4-FFF2-40B4-BE49-F238E27FC236}">
                    <a16:creationId xmlns:a16="http://schemas.microsoft.com/office/drawing/2014/main" id="{74648787-65FD-B911-DB85-79A181EBDA0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48" name="Freeform 8">
                <a:extLst>
                  <a:ext uri="{FF2B5EF4-FFF2-40B4-BE49-F238E27FC236}">
                    <a16:creationId xmlns:a16="http://schemas.microsoft.com/office/drawing/2014/main" id="{E17C160C-4F21-D6C3-B383-50F8CD5CD36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49" name="Freeform 9">
                <a:extLst>
                  <a:ext uri="{FF2B5EF4-FFF2-40B4-BE49-F238E27FC236}">
                    <a16:creationId xmlns:a16="http://schemas.microsoft.com/office/drawing/2014/main" id="{2EBDB88E-4E44-7894-4069-1A30DE68739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0" name="Freeform 10">
                <a:extLst>
                  <a:ext uri="{FF2B5EF4-FFF2-40B4-BE49-F238E27FC236}">
                    <a16:creationId xmlns:a16="http://schemas.microsoft.com/office/drawing/2014/main" id="{CECE73AA-B5E3-CC66-A15D-3B7BC44CD6D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1" name="Freeform 11">
                <a:extLst>
                  <a:ext uri="{FF2B5EF4-FFF2-40B4-BE49-F238E27FC236}">
                    <a16:creationId xmlns:a16="http://schemas.microsoft.com/office/drawing/2014/main" id="{409B3AAB-8C12-13E8-2F0B-8BC85AFDB49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2" name="Freeform 12">
                <a:extLst>
                  <a:ext uri="{FF2B5EF4-FFF2-40B4-BE49-F238E27FC236}">
                    <a16:creationId xmlns:a16="http://schemas.microsoft.com/office/drawing/2014/main" id="{F5FEC5FB-ECC2-ADBF-8878-B5450AEA913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3" name="Freeform 13">
                <a:extLst>
                  <a:ext uri="{FF2B5EF4-FFF2-40B4-BE49-F238E27FC236}">
                    <a16:creationId xmlns:a16="http://schemas.microsoft.com/office/drawing/2014/main" id="{C04B9606-9F35-0A70-47E1-D1BE4A08D8F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4" name="Freeform 14">
                <a:extLst>
                  <a:ext uri="{FF2B5EF4-FFF2-40B4-BE49-F238E27FC236}">
                    <a16:creationId xmlns:a16="http://schemas.microsoft.com/office/drawing/2014/main" id="{BBD2F84D-3E61-D8A9-6FFF-920AC520E98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5" name="Freeform 15">
                <a:extLst>
                  <a:ext uri="{FF2B5EF4-FFF2-40B4-BE49-F238E27FC236}">
                    <a16:creationId xmlns:a16="http://schemas.microsoft.com/office/drawing/2014/main" id="{303DD613-E223-30DA-1086-670FBC8414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6" name="Freeform 16">
                <a:extLst>
                  <a:ext uri="{FF2B5EF4-FFF2-40B4-BE49-F238E27FC236}">
                    <a16:creationId xmlns:a16="http://schemas.microsoft.com/office/drawing/2014/main" id="{6D47D764-61C8-319C-06D8-62997BBECD5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7" name="Freeform 17">
                <a:extLst>
                  <a:ext uri="{FF2B5EF4-FFF2-40B4-BE49-F238E27FC236}">
                    <a16:creationId xmlns:a16="http://schemas.microsoft.com/office/drawing/2014/main" id="{465EF1FE-6973-9191-67BD-C9C81EC23CC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8" name="Freeform 18">
                <a:extLst>
                  <a:ext uri="{FF2B5EF4-FFF2-40B4-BE49-F238E27FC236}">
                    <a16:creationId xmlns:a16="http://schemas.microsoft.com/office/drawing/2014/main" id="{523CE487-EA8B-9E7F-59EE-85F28C2CEAB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59" name="Freeform 19">
                <a:extLst>
                  <a:ext uri="{FF2B5EF4-FFF2-40B4-BE49-F238E27FC236}">
                    <a16:creationId xmlns:a16="http://schemas.microsoft.com/office/drawing/2014/main" id="{CD77DEE3-00A0-2CD1-001E-C7556FA24B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7060" name="Freeform 20">
              <a:extLst>
                <a:ext uri="{FF2B5EF4-FFF2-40B4-BE49-F238E27FC236}">
                  <a16:creationId xmlns:a16="http://schemas.microsoft.com/office/drawing/2014/main" id="{351BAE63-B98A-592C-9D39-298250976B8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1" name="Freeform 21">
              <a:extLst>
                <a:ext uri="{FF2B5EF4-FFF2-40B4-BE49-F238E27FC236}">
                  <a16:creationId xmlns:a16="http://schemas.microsoft.com/office/drawing/2014/main" id="{FDD875DC-F243-B5A9-7C23-B0FFEC1C4A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2" name="Freeform 22">
              <a:extLst>
                <a:ext uri="{FF2B5EF4-FFF2-40B4-BE49-F238E27FC236}">
                  <a16:creationId xmlns:a16="http://schemas.microsoft.com/office/drawing/2014/main" id="{A5FFA59B-CCCD-1F85-AFD7-1380CFF9AA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3" name="Freeform 23">
              <a:extLst>
                <a:ext uri="{FF2B5EF4-FFF2-40B4-BE49-F238E27FC236}">
                  <a16:creationId xmlns:a16="http://schemas.microsoft.com/office/drawing/2014/main" id="{FA7C669F-41B4-22F9-EF92-EDD716CE49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4" name="Freeform 24">
              <a:extLst>
                <a:ext uri="{FF2B5EF4-FFF2-40B4-BE49-F238E27FC236}">
                  <a16:creationId xmlns:a16="http://schemas.microsoft.com/office/drawing/2014/main" id="{921DFBCE-ECD1-7BC2-CE3C-F3F3F42A0A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5" name="Freeform 25">
              <a:extLst>
                <a:ext uri="{FF2B5EF4-FFF2-40B4-BE49-F238E27FC236}">
                  <a16:creationId xmlns:a16="http://schemas.microsoft.com/office/drawing/2014/main" id="{225E2E8B-2CCD-99B6-C1EA-62F2579F56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6" name="Freeform 26">
              <a:extLst>
                <a:ext uri="{FF2B5EF4-FFF2-40B4-BE49-F238E27FC236}">
                  <a16:creationId xmlns:a16="http://schemas.microsoft.com/office/drawing/2014/main" id="{70528E54-2102-C188-BA30-0FC5FC56D1D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7" name="Freeform 27">
              <a:extLst>
                <a:ext uri="{FF2B5EF4-FFF2-40B4-BE49-F238E27FC236}">
                  <a16:creationId xmlns:a16="http://schemas.microsoft.com/office/drawing/2014/main" id="{E74B82DB-E39A-B589-8841-B89E9290482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8" name="Line 28">
              <a:extLst>
                <a:ext uri="{FF2B5EF4-FFF2-40B4-BE49-F238E27FC236}">
                  <a16:creationId xmlns:a16="http://schemas.microsoft.com/office/drawing/2014/main" id="{842ACEB9-75B5-26F2-5BB4-B39910EE24D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69" name="Line 29">
              <a:extLst>
                <a:ext uri="{FF2B5EF4-FFF2-40B4-BE49-F238E27FC236}">
                  <a16:creationId xmlns:a16="http://schemas.microsoft.com/office/drawing/2014/main" id="{C42255E6-F8BE-790E-FF43-58EC1B2987B5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70" name="Line 30">
              <a:extLst>
                <a:ext uri="{FF2B5EF4-FFF2-40B4-BE49-F238E27FC236}">
                  <a16:creationId xmlns:a16="http://schemas.microsoft.com/office/drawing/2014/main" id="{FF7DF875-2CBD-E3E8-DCE9-E38FEB523C47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7071" name="Group 31">
              <a:extLst>
                <a:ext uri="{FF2B5EF4-FFF2-40B4-BE49-F238E27FC236}">
                  <a16:creationId xmlns:a16="http://schemas.microsoft.com/office/drawing/2014/main" id="{6A1E0880-5C6D-B5AB-7F6F-0A92689E43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7072" name="Line 32">
                <a:extLst>
                  <a:ext uri="{FF2B5EF4-FFF2-40B4-BE49-F238E27FC236}">
                    <a16:creationId xmlns:a16="http://schemas.microsoft.com/office/drawing/2014/main" id="{AF39D7CE-A14B-2E45-8528-6854D065C89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3" name="Line 33">
                <a:extLst>
                  <a:ext uri="{FF2B5EF4-FFF2-40B4-BE49-F238E27FC236}">
                    <a16:creationId xmlns:a16="http://schemas.microsoft.com/office/drawing/2014/main" id="{ECD7AEDD-C851-08CE-BC63-820ABC9991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4" name="Line 34">
                <a:extLst>
                  <a:ext uri="{FF2B5EF4-FFF2-40B4-BE49-F238E27FC236}">
                    <a16:creationId xmlns:a16="http://schemas.microsoft.com/office/drawing/2014/main" id="{DA11FE7B-AEC9-1F56-EC78-AAD1AA2917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5" name="Line 35">
                <a:extLst>
                  <a:ext uri="{FF2B5EF4-FFF2-40B4-BE49-F238E27FC236}">
                    <a16:creationId xmlns:a16="http://schemas.microsoft.com/office/drawing/2014/main" id="{8B948F76-69A3-AD8D-9F2E-FA89A9AB83D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7076" name="Line 36">
                <a:extLst>
                  <a:ext uri="{FF2B5EF4-FFF2-40B4-BE49-F238E27FC236}">
                    <a16:creationId xmlns:a16="http://schemas.microsoft.com/office/drawing/2014/main" id="{0E63CA44-EC11-E2A0-2F58-F2F9000BB0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7077" name="Line 37">
              <a:extLst>
                <a:ext uri="{FF2B5EF4-FFF2-40B4-BE49-F238E27FC236}">
                  <a16:creationId xmlns:a16="http://schemas.microsoft.com/office/drawing/2014/main" id="{116E8DD6-6E70-7568-D03F-45971C0C9EE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078" name="Line 38">
              <a:extLst>
                <a:ext uri="{FF2B5EF4-FFF2-40B4-BE49-F238E27FC236}">
                  <a16:creationId xmlns:a16="http://schemas.microsoft.com/office/drawing/2014/main" id="{C865F2D6-5F15-3F51-E1F7-97BF066E9583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7079" name="Rectangle 39">
            <a:extLst>
              <a:ext uri="{FF2B5EF4-FFF2-40B4-BE49-F238E27FC236}">
                <a16:creationId xmlns:a16="http://schemas.microsoft.com/office/drawing/2014/main" id="{1FFE9754-C98B-52BA-B3BC-0B9B68300BF7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7080" name="Rectangle 40">
            <a:extLst>
              <a:ext uri="{FF2B5EF4-FFF2-40B4-BE49-F238E27FC236}">
                <a16:creationId xmlns:a16="http://schemas.microsoft.com/office/drawing/2014/main" id="{B105A794-CBC1-E6F1-BC7E-9AFC971CFF32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7081" name="Rectangle 41">
            <a:extLst>
              <a:ext uri="{FF2B5EF4-FFF2-40B4-BE49-F238E27FC236}">
                <a16:creationId xmlns:a16="http://schemas.microsoft.com/office/drawing/2014/main" id="{BA5ABA3E-918E-F541-2F88-08E134FB96A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7082" name="Rectangle 42">
            <a:extLst>
              <a:ext uri="{FF2B5EF4-FFF2-40B4-BE49-F238E27FC236}">
                <a16:creationId xmlns:a16="http://schemas.microsoft.com/office/drawing/2014/main" id="{B819EF50-5B91-4490-AEDF-6CAF83A038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7083" name="Rectangle 43">
            <a:extLst>
              <a:ext uri="{FF2B5EF4-FFF2-40B4-BE49-F238E27FC236}">
                <a16:creationId xmlns:a16="http://schemas.microsoft.com/office/drawing/2014/main" id="{A77F321E-B216-685C-DD1F-14D28E9047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CAE9FF-45DE-4224-99EF-D8AB5641B6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A5BED-0196-C668-F97F-98F62454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9B48E-F65F-05E0-D3D5-169F2E625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33369-CF17-B3C5-8635-0DBF84B8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935FD-83BC-3F45-56A6-707562EE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D5430-B18F-B508-A591-D25959A0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A9949-1B01-4E47-8977-454693A7E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60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E3525B-455A-3EF8-B4DF-64684747B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CFDD7-A98A-B832-18DC-D2FC79B21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EBF88-17D3-1571-4E1A-94382F00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9F76-0EF0-E30E-66A7-6A094977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FFF33-4121-57CB-E579-C0EF6AB9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13F14-51CC-4255-87F3-4BC94D02E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6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CDD0C-420E-88E1-D027-8DC868F6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2C310-ED1C-B78D-56C1-13F5C5922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8C1A7-3EAC-89C0-09AD-8C1DC9D9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83ED9-7607-0C65-81B9-B96CA3275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65AE3-ADFA-2A0F-7501-E236A76D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4E95C-F61D-4D20-877C-E046CCC1C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0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52442-7473-C2B6-F8FB-B59249B29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01B9D-3D01-16F3-DCE2-D87B56670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6547C-2D59-8A91-1424-F4B1B71A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07AC2-9B90-8852-C78B-6665A817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830B0-84CF-973E-73E0-F3BEAC53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20D97-AEA9-4EEA-860B-8EEF2E5AA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24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82812-66AD-37C4-8C26-BD1F782E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FF3E4-7827-F634-25A6-FCBCCF468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889F73-19B1-B657-C62E-6D80B9F00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94A1C-0E1D-134C-E6EB-143C461B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93E12-349B-D9E0-CA51-D9BE6F48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0B34C-AB0D-4C11-4FF8-28FCE1B1D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DC852-C440-48F9-98CD-7A8AE22012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23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A73F-3A1C-05BF-FF44-E8C99043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89F63-6EA7-A8F3-3032-ECCDE9196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DE0D0-6B93-3FE2-56F7-66F97F6F1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4A15AC-923F-B336-D65A-11C145AF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CF907-D84F-FCE2-186A-0C7396E18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180C4-D911-B39E-D420-E0BAE9BF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267B8-1EA1-6C1C-B35B-EA5679CF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3BE761-55A3-4459-F609-6EA32410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50F94-9E14-4986-89A7-E97C53A41E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15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FC3B-565F-F528-90B2-2A9ACE249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BA3D5-AFF6-CD23-D509-285CD1FC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FD590-9F25-007D-F356-7CE233339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CF406-87C8-CCE5-AE8C-8555F41E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C2D3E-A4E1-4DA6-AF1F-BAFBBA52D7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26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0CF44B-88ED-60AA-6BC8-BE8AFB08D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02A1A1-7C32-5D2D-8E8E-178611E2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368B9-751E-C6EB-B967-F5BF56949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92BCC-422D-441F-96B1-F4D120E1A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21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AF9CF-940E-22A0-FC48-462B6228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2EEBF-456C-07FF-D69F-714C8807F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DD3C1-E751-C94B-B7E9-43DF66A2E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040A3-172A-0DA4-95DD-BD569C1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23EDB-3966-CC29-01C7-D9659263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CBDF2-528D-C3BF-A09E-D2BA3F73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E7FD4-F418-483E-A284-74325B0CA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32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0ABD-059E-3B74-F7B3-59CCD796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D774CA-E2C2-5C1B-4691-F9C46BB674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08FA1-E417-1B0B-065E-061882A1E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5BEF4-859B-4BF3-1DDD-81AD9DEAE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D8706-6533-8E19-D159-FF9359A5B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41FCE-6D82-628D-DDFA-D54DAA518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E8470-A343-4568-844A-B2CF26626B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74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>
            <a:extLst>
              <a:ext uri="{FF2B5EF4-FFF2-40B4-BE49-F238E27FC236}">
                <a16:creationId xmlns:a16="http://schemas.microsoft.com/office/drawing/2014/main" id="{4AF4EE8A-1D00-E814-0518-6BC009E8C725}"/>
              </a:ext>
            </a:extLst>
          </p:cNvPr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86019" name="Freeform 3">
              <a:extLst>
                <a:ext uri="{FF2B5EF4-FFF2-40B4-BE49-F238E27FC236}">
                  <a16:creationId xmlns:a16="http://schemas.microsoft.com/office/drawing/2014/main" id="{372427B6-5F78-66D5-F281-C3F8997E8B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0" name="Freeform 4">
              <a:extLst>
                <a:ext uri="{FF2B5EF4-FFF2-40B4-BE49-F238E27FC236}">
                  <a16:creationId xmlns:a16="http://schemas.microsoft.com/office/drawing/2014/main" id="{89E99DDC-3D49-16C0-943A-D6D2DFA98FD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21" name="Freeform 5">
              <a:extLst>
                <a:ext uri="{FF2B5EF4-FFF2-40B4-BE49-F238E27FC236}">
                  <a16:creationId xmlns:a16="http://schemas.microsoft.com/office/drawing/2014/main" id="{EE206D82-11AC-5260-B840-D6DF50EFDF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6022" name="Group 6">
              <a:extLst>
                <a:ext uri="{FF2B5EF4-FFF2-40B4-BE49-F238E27FC236}">
                  <a16:creationId xmlns:a16="http://schemas.microsoft.com/office/drawing/2014/main" id="{FBD0BB80-BB21-4355-2250-CF70B7702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6023" name="Freeform 7">
                <a:extLst>
                  <a:ext uri="{FF2B5EF4-FFF2-40B4-BE49-F238E27FC236}">
                    <a16:creationId xmlns:a16="http://schemas.microsoft.com/office/drawing/2014/main" id="{45B2DA35-2020-39D0-5426-4223BDE0B6F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24" name="Freeform 8">
                <a:extLst>
                  <a:ext uri="{FF2B5EF4-FFF2-40B4-BE49-F238E27FC236}">
                    <a16:creationId xmlns:a16="http://schemas.microsoft.com/office/drawing/2014/main" id="{29442CE9-ABCB-A566-9CF1-A4353016AD8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25" name="Freeform 9">
                <a:extLst>
                  <a:ext uri="{FF2B5EF4-FFF2-40B4-BE49-F238E27FC236}">
                    <a16:creationId xmlns:a16="http://schemas.microsoft.com/office/drawing/2014/main" id="{ED7DCB5C-3B4A-F993-9EF6-B4C37B990F2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26" name="Freeform 10">
                <a:extLst>
                  <a:ext uri="{FF2B5EF4-FFF2-40B4-BE49-F238E27FC236}">
                    <a16:creationId xmlns:a16="http://schemas.microsoft.com/office/drawing/2014/main" id="{F45969AD-044C-4B18-9AA0-98BF321838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27" name="Freeform 11">
                <a:extLst>
                  <a:ext uri="{FF2B5EF4-FFF2-40B4-BE49-F238E27FC236}">
                    <a16:creationId xmlns:a16="http://schemas.microsoft.com/office/drawing/2014/main" id="{7CD74B68-0B51-AAF5-36A0-D0E2F0D7DE5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28" name="Freeform 12">
                <a:extLst>
                  <a:ext uri="{FF2B5EF4-FFF2-40B4-BE49-F238E27FC236}">
                    <a16:creationId xmlns:a16="http://schemas.microsoft.com/office/drawing/2014/main" id="{87155558-24C7-94B7-5574-0D7D00638CB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29" name="Freeform 13">
                <a:extLst>
                  <a:ext uri="{FF2B5EF4-FFF2-40B4-BE49-F238E27FC236}">
                    <a16:creationId xmlns:a16="http://schemas.microsoft.com/office/drawing/2014/main" id="{F7A2BC41-0595-3209-1942-06A40A62D21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30" name="Freeform 14">
                <a:extLst>
                  <a:ext uri="{FF2B5EF4-FFF2-40B4-BE49-F238E27FC236}">
                    <a16:creationId xmlns:a16="http://schemas.microsoft.com/office/drawing/2014/main" id="{F58A0C79-A270-8809-3AB9-6684B1C7382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31" name="Freeform 15">
                <a:extLst>
                  <a:ext uri="{FF2B5EF4-FFF2-40B4-BE49-F238E27FC236}">
                    <a16:creationId xmlns:a16="http://schemas.microsoft.com/office/drawing/2014/main" id="{B4AFD0AD-D49F-98B6-E4CB-75F722F55B7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32" name="Freeform 16">
                <a:extLst>
                  <a:ext uri="{FF2B5EF4-FFF2-40B4-BE49-F238E27FC236}">
                    <a16:creationId xmlns:a16="http://schemas.microsoft.com/office/drawing/2014/main" id="{2ABF2D38-4857-CE7A-76C6-C01CD908C05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33" name="Freeform 17">
                <a:extLst>
                  <a:ext uri="{FF2B5EF4-FFF2-40B4-BE49-F238E27FC236}">
                    <a16:creationId xmlns:a16="http://schemas.microsoft.com/office/drawing/2014/main" id="{4A0ACD41-D122-E97F-F96A-C61F143ED91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34" name="Freeform 18">
                <a:extLst>
                  <a:ext uri="{FF2B5EF4-FFF2-40B4-BE49-F238E27FC236}">
                    <a16:creationId xmlns:a16="http://schemas.microsoft.com/office/drawing/2014/main" id="{C485DA9F-1B45-AB2E-1E7F-F6F4D4ABABE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35" name="Freeform 19">
                <a:extLst>
                  <a:ext uri="{FF2B5EF4-FFF2-40B4-BE49-F238E27FC236}">
                    <a16:creationId xmlns:a16="http://schemas.microsoft.com/office/drawing/2014/main" id="{0A3EBA64-172A-DB74-18AA-3FBA5CCE8D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6036" name="Freeform 20">
              <a:extLst>
                <a:ext uri="{FF2B5EF4-FFF2-40B4-BE49-F238E27FC236}">
                  <a16:creationId xmlns:a16="http://schemas.microsoft.com/office/drawing/2014/main" id="{13DBD51D-6293-2F97-E805-E49217F6D8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7" name="Freeform 21">
              <a:extLst>
                <a:ext uri="{FF2B5EF4-FFF2-40B4-BE49-F238E27FC236}">
                  <a16:creationId xmlns:a16="http://schemas.microsoft.com/office/drawing/2014/main" id="{A332BE3A-1409-9B05-F53B-A52028105B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8" name="Freeform 22">
              <a:extLst>
                <a:ext uri="{FF2B5EF4-FFF2-40B4-BE49-F238E27FC236}">
                  <a16:creationId xmlns:a16="http://schemas.microsoft.com/office/drawing/2014/main" id="{28AB34CA-BE91-8DF5-E0DA-20AF55CFC7B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39" name="Freeform 23">
              <a:extLst>
                <a:ext uri="{FF2B5EF4-FFF2-40B4-BE49-F238E27FC236}">
                  <a16:creationId xmlns:a16="http://schemas.microsoft.com/office/drawing/2014/main" id="{8D632D89-261F-687B-154A-C487E26F41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0" name="Freeform 24">
              <a:extLst>
                <a:ext uri="{FF2B5EF4-FFF2-40B4-BE49-F238E27FC236}">
                  <a16:creationId xmlns:a16="http://schemas.microsoft.com/office/drawing/2014/main" id="{6586D8DE-949B-0815-70CD-66FD94BB40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1" name="Freeform 25">
              <a:extLst>
                <a:ext uri="{FF2B5EF4-FFF2-40B4-BE49-F238E27FC236}">
                  <a16:creationId xmlns:a16="http://schemas.microsoft.com/office/drawing/2014/main" id="{1DEC6409-A4E9-5908-6B0C-D77AA9D5E9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2" name="Freeform 26">
              <a:extLst>
                <a:ext uri="{FF2B5EF4-FFF2-40B4-BE49-F238E27FC236}">
                  <a16:creationId xmlns:a16="http://schemas.microsoft.com/office/drawing/2014/main" id="{DC27B9C5-D972-A62F-F043-98B2DFBFA3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3" name="Freeform 27">
              <a:extLst>
                <a:ext uri="{FF2B5EF4-FFF2-40B4-BE49-F238E27FC236}">
                  <a16:creationId xmlns:a16="http://schemas.microsoft.com/office/drawing/2014/main" id="{BDEF0872-B0C1-4B2D-4B9B-65203A84FA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4" name="Line 28">
              <a:extLst>
                <a:ext uri="{FF2B5EF4-FFF2-40B4-BE49-F238E27FC236}">
                  <a16:creationId xmlns:a16="http://schemas.microsoft.com/office/drawing/2014/main" id="{B5258F1A-A9B7-B03A-49F5-FA52F3703B2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5" name="Line 29">
              <a:extLst>
                <a:ext uri="{FF2B5EF4-FFF2-40B4-BE49-F238E27FC236}">
                  <a16:creationId xmlns:a16="http://schemas.microsoft.com/office/drawing/2014/main" id="{DFBAD91F-8D38-2C93-1E94-622158DAD48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46" name="Line 30">
              <a:extLst>
                <a:ext uri="{FF2B5EF4-FFF2-40B4-BE49-F238E27FC236}">
                  <a16:creationId xmlns:a16="http://schemas.microsoft.com/office/drawing/2014/main" id="{A9E17323-852A-01B0-6AF2-0471C152986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6047" name="Group 31">
              <a:extLst>
                <a:ext uri="{FF2B5EF4-FFF2-40B4-BE49-F238E27FC236}">
                  <a16:creationId xmlns:a16="http://schemas.microsoft.com/office/drawing/2014/main" id="{D8A9C4D9-FC6E-26FC-5742-04E5DD82BE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6048" name="Line 32">
                <a:extLst>
                  <a:ext uri="{FF2B5EF4-FFF2-40B4-BE49-F238E27FC236}">
                    <a16:creationId xmlns:a16="http://schemas.microsoft.com/office/drawing/2014/main" id="{D482F3A3-2439-D7F6-F581-90C32E50F42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49" name="Line 33">
                <a:extLst>
                  <a:ext uri="{FF2B5EF4-FFF2-40B4-BE49-F238E27FC236}">
                    <a16:creationId xmlns:a16="http://schemas.microsoft.com/office/drawing/2014/main" id="{F12C2DE8-B6BD-7DA0-0054-EDB72003FA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50" name="Line 34">
                <a:extLst>
                  <a:ext uri="{FF2B5EF4-FFF2-40B4-BE49-F238E27FC236}">
                    <a16:creationId xmlns:a16="http://schemas.microsoft.com/office/drawing/2014/main" id="{5F208ED1-0867-F99B-EC0B-3A2EB271AD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51" name="Line 35">
                <a:extLst>
                  <a:ext uri="{FF2B5EF4-FFF2-40B4-BE49-F238E27FC236}">
                    <a16:creationId xmlns:a16="http://schemas.microsoft.com/office/drawing/2014/main" id="{8CC5E568-0E11-9A61-C6CE-1C0E810BFD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6052" name="Line 36">
                <a:extLst>
                  <a:ext uri="{FF2B5EF4-FFF2-40B4-BE49-F238E27FC236}">
                    <a16:creationId xmlns:a16="http://schemas.microsoft.com/office/drawing/2014/main" id="{0CE2FEFC-961F-0AEC-2FCD-ADA70924E2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6053" name="Line 37">
              <a:extLst>
                <a:ext uri="{FF2B5EF4-FFF2-40B4-BE49-F238E27FC236}">
                  <a16:creationId xmlns:a16="http://schemas.microsoft.com/office/drawing/2014/main" id="{B7A45996-DA81-96DC-42AD-2E0B240A0620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054" name="Line 38">
              <a:extLst>
                <a:ext uri="{FF2B5EF4-FFF2-40B4-BE49-F238E27FC236}">
                  <a16:creationId xmlns:a16="http://schemas.microsoft.com/office/drawing/2014/main" id="{FCCA0E92-26F5-F3F0-1207-606EABA124CC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6055" name="Rectangle 39">
            <a:extLst>
              <a:ext uri="{FF2B5EF4-FFF2-40B4-BE49-F238E27FC236}">
                <a16:creationId xmlns:a16="http://schemas.microsoft.com/office/drawing/2014/main" id="{35982D04-F258-C49E-D8AF-2ADE8B8A0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6056" name="Rectangle 40">
            <a:extLst>
              <a:ext uri="{FF2B5EF4-FFF2-40B4-BE49-F238E27FC236}">
                <a16:creationId xmlns:a16="http://schemas.microsoft.com/office/drawing/2014/main" id="{D9B71FAD-00BA-A53B-9A98-4877BF2842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6057" name="Rectangle 41">
            <a:extLst>
              <a:ext uri="{FF2B5EF4-FFF2-40B4-BE49-F238E27FC236}">
                <a16:creationId xmlns:a16="http://schemas.microsoft.com/office/drawing/2014/main" id="{0C173756-C776-B55A-65C6-7945344AB2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86058" name="Rectangle 42">
            <a:extLst>
              <a:ext uri="{FF2B5EF4-FFF2-40B4-BE49-F238E27FC236}">
                <a16:creationId xmlns:a16="http://schemas.microsoft.com/office/drawing/2014/main" id="{5AF50FA7-D2C8-C673-3D0B-5CA52AB6AF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C4B80DB-A93C-44E0-8CF4-0D771795B0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6059" name="Rectangle 43">
            <a:extLst>
              <a:ext uri="{FF2B5EF4-FFF2-40B4-BE49-F238E27FC236}">
                <a16:creationId xmlns:a16="http://schemas.microsoft.com/office/drawing/2014/main" id="{2B706815-2535-9669-608A-D23351901C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n.org.uk/geograph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slide" Target="slide1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" Target="slide2.xml"/><Relationship Id="rId7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2.xml"/><Relationship Id="rId7" Type="http://schemas.openxmlformats.org/officeDocument/2006/relationships/slide" Target="slide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9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slide" Target="slide2.xml"/><Relationship Id="rId7" Type="http://schemas.openxmlformats.org/officeDocument/2006/relationships/slide" Target="slide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4.xml"/><Relationship Id="rId10" Type="http://schemas.openxmlformats.org/officeDocument/2006/relationships/slide" Target="slide10.xml"/><Relationship Id="rId4" Type="http://schemas.openxmlformats.org/officeDocument/2006/relationships/slide" Target="slide5.xml"/><Relationship Id="rId9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slide" Target="slide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slide" Target="slide1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slide" Target="slide1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slide" Target="slide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83962FF9-C1C4-0385-D45A-44BE14333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8353425" cy="58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 u="sng">
                <a:latin typeface="Comic Sans MS" panose="030F0702030302020204" pitchFamily="66" charset="0"/>
              </a:rPr>
              <a:t>‘A Question of’ …Nine Number Picture Boards</a:t>
            </a:r>
          </a:p>
          <a:p>
            <a:pPr>
              <a:spcBef>
                <a:spcPct val="50000"/>
              </a:spcBef>
            </a:pPr>
            <a:endParaRPr lang="en-GB" altLang="en-US"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This nine number picture board is adapted from  a template available from   </a:t>
            </a:r>
            <a:r>
              <a:rPr lang="en-GB" altLang="en-US" sz="2400">
                <a:latin typeface="Comic Sans MS" panose="030F0702030302020204" pitchFamily="66" charset="0"/>
                <a:hlinkClick r:id="rId3"/>
              </a:rPr>
              <a:t>www.sln.org.uk/geography</a:t>
            </a:r>
            <a:endParaRPr lang="en-GB" altLang="en-US"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GB" altLang="en-US"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Click a number to link to an image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Click the image to link to an information page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Click the yellow square 	 to link back to the image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Click the red square     to link back to the picture board 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Once selected, numbers will change colour</a:t>
            </a:r>
          </a:p>
          <a:p>
            <a:pPr>
              <a:spcBef>
                <a:spcPct val="50000"/>
              </a:spcBef>
            </a:pP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98307" name="Picture 3">
            <a:extLst>
              <a:ext uri="{FF2B5EF4-FFF2-40B4-BE49-F238E27FC236}">
                <a16:creationId xmlns:a16="http://schemas.microsoft.com/office/drawing/2014/main" id="{50D93D72-3871-7D32-B676-638863E32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364038"/>
            <a:ext cx="2889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308" name="Picture 4">
            <a:extLst>
              <a:ext uri="{FF2B5EF4-FFF2-40B4-BE49-F238E27FC236}">
                <a16:creationId xmlns:a16="http://schemas.microsoft.com/office/drawing/2014/main" id="{8EFDBB28-5689-2EB1-6097-AEC1F82BB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826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DAF0B439-72A8-7854-61ED-47BBD7473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8</a:t>
            </a:r>
          </a:p>
        </p:txBody>
      </p:sp>
      <p:pic>
        <p:nvPicPr>
          <p:cNvPr id="12294" name="Picture 6">
            <a:hlinkClick r:id="rId3" action="ppaction://hlinksldjump"/>
            <a:extLst>
              <a:ext uri="{FF2B5EF4-FFF2-40B4-BE49-F238E27FC236}">
                <a16:creationId xmlns:a16="http://schemas.microsoft.com/office/drawing/2014/main" id="{269022A3-6D44-ADE4-34D2-810031252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0" name="Picture 22">
            <a:hlinkClick r:id="rId5" action="ppaction://hlinksldjump"/>
            <a:extLst>
              <a:ext uri="{FF2B5EF4-FFF2-40B4-BE49-F238E27FC236}">
                <a16:creationId xmlns:a16="http://schemas.microsoft.com/office/drawing/2014/main" id="{62999D76-9A53-7832-1278-5E5CDEB18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8913"/>
            <a:ext cx="7056438" cy="51387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12" name="Text Box 24">
            <a:extLst>
              <a:ext uri="{FF2B5EF4-FFF2-40B4-BE49-F238E27FC236}">
                <a16:creationId xmlns:a16="http://schemas.microsoft.com/office/drawing/2014/main" id="{B06C88C4-3B87-64E9-24A5-773C38A52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716338"/>
            <a:ext cx="13684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00"/>
              <a:t>Image produced from the OS Get-a-Map service. </a:t>
            </a:r>
          </a:p>
          <a:p>
            <a:pPr>
              <a:spcBef>
                <a:spcPct val="50000"/>
              </a:spcBef>
            </a:pPr>
            <a:endParaRPr lang="en-GB" altLang="en-US" sz="900"/>
          </a:p>
          <a:p>
            <a:pPr>
              <a:spcBef>
                <a:spcPct val="50000"/>
              </a:spcBef>
            </a:pPr>
            <a:r>
              <a:rPr lang="en-GB" altLang="en-US" sz="900"/>
              <a:t>Image reproduced with kind permission of the OS and OS of Northern Ireland</a:t>
            </a:r>
            <a:endParaRPr lang="en-US" altLang="en-US" sz="900"/>
          </a:p>
        </p:txBody>
      </p:sp>
      <p:sp>
        <p:nvSpPr>
          <p:cNvPr id="12313" name="Text Box 25">
            <a:extLst>
              <a:ext uri="{FF2B5EF4-FFF2-40B4-BE49-F238E27FC236}">
                <a16:creationId xmlns:a16="http://schemas.microsoft.com/office/drawing/2014/main" id="{81BD3A3B-D329-EF46-7C42-BA0246848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589588"/>
            <a:ext cx="56880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Describe the physical features of the river and its valley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2BFFE3D0-7EAF-655A-C5F9-19E8C8F1A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13319" name="Picture 7">
            <a:hlinkClick r:id="rId3" action="ppaction://hlinksldjump"/>
            <a:extLst>
              <a:ext uri="{FF2B5EF4-FFF2-40B4-BE49-F238E27FC236}">
                <a16:creationId xmlns:a16="http://schemas.microsoft.com/office/drawing/2014/main" id="{BFF1B807-A726-62AF-DF1D-0A3533908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2" name="Picture 20">
            <a:hlinkClick r:id="rId5" action="ppaction://hlinksldjump"/>
            <a:extLst>
              <a:ext uri="{FF2B5EF4-FFF2-40B4-BE49-F238E27FC236}">
                <a16:creationId xmlns:a16="http://schemas.microsoft.com/office/drawing/2014/main" id="{9FDCA7C2-DD5D-459F-B384-7877BA297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8913"/>
            <a:ext cx="6770688" cy="50784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33" name="Text Box 21">
            <a:extLst>
              <a:ext uri="{FF2B5EF4-FFF2-40B4-BE49-F238E27FC236}">
                <a16:creationId xmlns:a16="http://schemas.microsoft.com/office/drawing/2014/main" id="{3B13DD92-E3B5-3D59-2AB9-AB313321A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6767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34" name="Text Box 22">
            <a:extLst>
              <a:ext uri="{FF2B5EF4-FFF2-40B4-BE49-F238E27FC236}">
                <a16:creationId xmlns:a16="http://schemas.microsoft.com/office/drawing/2014/main" id="{94D38965-FAF4-64EA-8CA3-9E5ED8C84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516563"/>
            <a:ext cx="6767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Describe and explain the differences between the sides of the river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9" name="Picture 5">
            <a:hlinkClick r:id="rId3" action="ppaction://hlinksldjump"/>
            <a:extLst>
              <a:ext uri="{FF2B5EF4-FFF2-40B4-BE49-F238E27FC236}">
                <a16:creationId xmlns:a16="http://schemas.microsoft.com/office/drawing/2014/main" id="{70175BAE-B6E7-DDB5-A594-48FFDBA9C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072" name="Picture 8">
            <a:hlinkClick r:id="rId5" action="ppaction://hlinksldjump"/>
            <a:extLst>
              <a:ext uri="{FF2B5EF4-FFF2-40B4-BE49-F238E27FC236}">
                <a16:creationId xmlns:a16="http://schemas.microsoft.com/office/drawing/2014/main" id="{83214E7D-0B08-EA37-88FA-830F3AE97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73" name="Text Box 9">
            <a:extLst>
              <a:ext uri="{FF2B5EF4-FFF2-40B4-BE49-F238E27FC236}">
                <a16:creationId xmlns:a16="http://schemas.microsoft.com/office/drawing/2014/main" id="{3770D77B-1015-3E57-F861-B5E8C17DB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765175"/>
            <a:ext cx="712946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The circular depressions are little </a:t>
            </a:r>
            <a:r>
              <a:rPr lang="en-GB" altLang="en-US" sz="2400" u="sng">
                <a:latin typeface="Comic Sans MS" panose="030F0702030302020204" pitchFamily="66" charset="0"/>
              </a:rPr>
              <a:t>pot holes.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Small stones are swirled around in them when the river is flowing higher and faster than it is at present.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The pot holes are eroded by the </a:t>
            </a:r>
            <a:r>
              <a:rPr lang="en-GB" altLang="en-US" sz="2400" u="sng">
                <a:latin typeface="Comic Sans MS" panose="030F0702030302020204" pitchFamily="66" charset="0"/>
              </a:rPr>
              <a:t>abrasive action</a:t>
            </a:r>
            <a:r>
              <a:rPr lang="en-GB" altLang="en-US" sz="2400">
                <a:latin typeface="Comic Sans MS" panose="030F0702030302020204" pitchFamily="66" charset="0"/>
              </a:rPr>
              <a:t> of the swirling stones.</a:t>
            </a:r>
          </a:p>
          <a:p>
            <a:pPr>
              <a:spcBef>
                <a:spcPct val="50000"/>
              </a:spcBef>
            </a:pPr>
            <a:endParaRPr lang="en-GB" altLang="en-US"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3" name="Picture 5">
            <a:hlinkClick r:id="rId3" action="ppaction://hlinksldjump"/>
            <a:extLst>
              <a:ext uri="{FF2B5EF4-FFF2-40B4-BE49-F238E27FC236}">
                <a16:creationId xmlns:a16="http://schemas.microsoft.com/office/drawing/2014/main" id="{F17B999B-8B56-584A-5172-26305089C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5" name="Picture 7">
            <a:hlinkClick r:id="rId5" action="ppaction://hlinksldjump"/>
            <a:extLst>
              <a:ext uri="{FF2B5EF4-FFF2-40B4-BE49-F238E27FC236}">
                <a16:creationId xmlns:a16="http://schemas.microsoft.com/office/drawing/2014/main" id="{4B26122F-D0E0-151B-FB83-8C8D13390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096" name="Text Box 8">
            <a:extLst>
              <a:ext uri="{FF2B5EF4-FFF2-40B4-BE49-F238E27FC236}">
                <a16:creationId xmlns:a16="http://schemas.microsoft.com/office/drawing/2014/main" id="{1FB81515-825C-A6B5-5553-3B5B6BBF1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20713"/>
            <a:ext cx="7489825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The photo shows the River Tay which at 117 miles is Scotland’s longest river.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It rises  only 25 miles from the west coast but flows east to its mouth on the North Sea.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Although many English rivers e.g. the Severn and theThames are longer than the Tay, the Tay carries a greater volume of water than any other British river.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Dundee is located on its estuary.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>
            <a:extLst>
              <a:ext uri="{FF2B5EF4-FFF2-40B4-BE49-F238E27FC236}">
                <a16:creationId xmlns:a16="http://schemas.microsoft.com/office/drawing/2014/main" id="{0EAD3A27-E634-955B-1F18-E77BBFE40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7993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90117" name="Text Box 5">
            <a:extLst>
              <a:ext uri="{FF2B5EF4-FFF2-40B4-BE49-F238E27FC236}">
                <a16:creationId xmlns:a16="http://schemas.microsoft.com/office/drawing/2014/main" id="{674460C9-6190-F902-FEA1-E423410B3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28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3200">
              <a:latin typeface="Comic Sans MS" panose="030F0702030302020204" pitchFamily="66" charset="0"/>
            </a:endParaRPr>
          </a:p>
        </p:txBody>
      </p:sp>
      <p:pic>
        <p:nvPicPr>
          <p:cNvPr id="90119" name="Picture 7">
            <a:hlinkClick r:id="rId3" action="ppaction://hlinksldjump"/>
            <a:extLst>
              <a:ext uri="{FF2B5EF4-FFF2-40B4-BE49-F238E27FC236}">
                <a16:creationId xmlns:a16="http://schemas.microsoft.com/office/drawing/2014/main" id="{4BCC898F-9504-CEA7-4F8A-6EBEE4446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21" name="Picture 9">
            <a:hlinkClick r:id="rId5" action="ppaction://hlinksldjump"/>
            <a:extLst>
              <a:ext uri="{FF2B5EF4-FFF2-40B4-BE49-F238E27FC236}">
                <a16:creationId xmlns:a16="http://schemas.microsoft.com/office/drawing/2014/main" id="{8F3266BE-0566-902E-C3B7-30340998D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122" name="Picture 10">
            <a:hlinkClick r:id="rId7" action="ppaction://hlinksldjump"/>
            <a:extLst>
              <a:ext uri="{FF2B5EF4-FFF2-40B4-BE49-F238E27FC236}">
                <a16:creationId xmlns:a16="http://schemas.microsoft.com/office/drawing/2014/main" id="{B7587612-2168-CD56-F09E-C84D50DB9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81075"/>
            <a:ext cx="8351838" cy="44037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23" name="Text Box 11">
            <a:extLst>
              <a:ext uri="{FF2B5EF4-FFF2-40B4-BE49-F238E27FC236}">
                <a16:creationId xmlns:a16="http://schemas.microsoft.com/office/drawing/2014/main" id="{93A1C821-24EE-52EA-B031-8AEDF91FE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052513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ox bow lake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0124" name="Text Box 12">
            <a:extLst>
              <a:ext uri="{FF2B5EF4-FFF2-40B4-BE49-F238E27FC236}">
                <a16:creationId xmlns:a16="http://schemas.microsoft.com/office/drawing/2014/main" id="{0A8E833D-95A4-695B-F888-051E5C86A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636838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limit of tidal influence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0125" name="Text Box 13">
            <a:extLst>
              <a:ext uri="{FF2B5EF4-FFF2-40B4-BE49-F238E27FC236}">
                <a16:creationId xmlns:a16="http://schemas.microsoft.com/office/drawing/2014/main" id="{38BB8997-AC4E-278E-7ABF-213312B87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500438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river channel more than 8m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0126" name="Text Box 14">
            <a:extLst>
              <a:ext uri="{FF2B5EF4-FFF2-40B4-BE49-F238E27FC236}">
                <a16:creationId xmlns:a16="http://schemas.microsoft.com/office/drawing/2014/main" id="{E7152837-BB17-7E5A-A346-00D992AF0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636838"/>
            <a:ext cx="1512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meanders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0127" name="Text Box 15">
            <a:extLst>
              <a:ext uri="{FF2B5EF4-FFF2-40B4-BE49-F238E27FC236}">
                <a16:creationId xmlns:a16="http://schemas.microsoft.com/office/drawing/2014/main" id="{B1F027F1-2C72-4CDF-DB60-400703A8F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broad, flat flood plain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0128" name="Text Box 16">
            <a:extLst>
              <a:ext uri="{FF2B5EF4-FFF2-40B4-BE49-F238E27FC236}">
                <a16:creationId xmlns:a16="http://schemas.microsoft.com/office/drawing/2014/main" id="{CADC9412-A225-A46A-4BC2-402EAA51B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565400"/>
            <a:ext cx="2735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gentle long profile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0129" name="Text Box 17">
            <a:extLst>
              <a:ext uri="{FF2B5EF4-FFF2-40B4-BE49-F238E27FC236}">
                <a16:creationId xmlns:a16="http://schemas.microsoft.com/office/drawing/2014/main" id="{320AAFE7-3ECA-15BB-0F2B-F768A2D9E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221163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embankments/levees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0130" name="Line 18">
            <a:extLst>
              <a:ext uri="{FF2B5EF4-FFF2-40B4-BE49-F238E27FC236}">
                <a16:creationId xmlns:a16="http://schemas.microsoft.com/office/drawing/2014/main" id="{E41B8948-57A6-8380-11DA-992168D8F7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24750" y="3500438"/>
            <a:ext cx="792163" cy="7921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1" name="Picture 5">
            <a:hlinkClick r:id="rId3" action="ppaction://hlinksldjump"/>
            <a:extLst>
              <a:ext uri="{FF2B5EF4-FFF2-40B4-BE49-F238E27FC236}">
                <a16:creationId xmlns:a16="http://schemas.microsoft.com/office/drawing/2014/main" id="{B167F58E-447E-7C7E-7190-BED4C70A7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143" name="Picture 7">
            <a:hlinkClick r:id="rId5" action="ppaction://hlinksldjump"/>
            <a:extLst>
              <a:ext uri="{FF2B5EF4-FFF2-40B4-BE49-F238E27FC236}">
                <a16:creationId xmlns:a16="http://schemas.microsoft.com/office/drawing/2014/main" id="{6633B38F-FC84-6FA9-6889-C9D1515AD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1144" name="Text Box 8">
            <a:extLst>
              <a:ext uri="{FF2B5EF4-FFF2-40B4-BE49-F238E27FC236}">
                <a16:creationId xmlns:a16="http://schemas.microsoft.com/office/drawing/2014/main" id="{2D1E332E-D075-14A1-F1D6-397036969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052513"/>
            <a:ext cx="72009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This feature is a</a:t>
            </a:r>
            <a:r>
              <a:rPr lang="en-GB" altLang="en-US"/>
              <a:t> </a:t>
            </a:r>
            <a:r>
              <a:rPr lang="en-GB" altLang="en-US" sz="2400" u="sng">
                <a:latin typeface="Comic Sans MS" panose="030F0702030302020204" pitchFamily="66" charset="0"/>
              </a:rPr>
              <a:t>confluence. </a:t>
            </a:r>
            <a:r>
              <a:rPr lang="en-GB" altLang="en-US" sz="2400">
                <a:latin typeface="Comic Sans MS" panose="030F0702030302020204" pitchFamily="66" charset="0"/>
              </a:rPr>
              <a:t> It occurs where a tributary joins the main stream or river.</a:t>
            </a:r>
          </a:p>
          <a:p>
            <a:pPr>
              <a:spcBef>
                <a:spcPct val="50000"/>
              </a:spcBef>
            </a:pPr>
            <a:endParaRPr lang="en-GB" altLang="en-US" sz="2400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Downstream of a confluence , the river increases in width. The discharge of a river (the volume of water it is carrying) also increases significantly. 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7" name="Picture 7">
            <a:hlinkClick r:id="rId3" action="ppaction://hlinksldjump"/>
            <a:extLst>
              <a:ext uri="{FF2B5EF4-FFF2-40B4-BE49-F238E27FC236}">
                <a16:creationId xmlns:a16="http://schemas.microsoft.com/office/drawing/2014/main" id="{50A08E73-67C6-3D57-27A9-D89A526EF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585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69" name="Picture 9">
            <a:hlinkClick r:id="rId5" action="ppaction://hlinksldjump"/>
            <a:extLst>
              <a:ext uri="{FF2B5EF4-FFF2-40B4-BE49-F238E27FC236}">
                <a16:creationId xmlns:a16="http://schemas.microsoft.com/office/drawing/2014/main" id="{9AB78F5B-D5A6-C62E-358C-7DDCD433D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2" name="Text Box 12">
            <a:extLst>
              <a:ext uri="{FF2B5EF4-FFF2-40B4-BE49-F238E27FC236}">
                <a16:creationId xmlns:a16="http://schemas.microsoft.com/office/drawing/2014/main" id="{8598C564-D83C-934D-913F-F848D209D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268413"/>
            <a:ext cx="2376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interlocking spurs</a:t>
            </a:r>
            <a:endParaRPr lang="en-US" altLang="en-US"/>
          </a:p>
        </p:txBody>
      </p:sp>
      <p:sp>
        <p:nvSpPr>
          <p:cNvPr id="92174" name="Text Box 14">
            <a:extLst>
              <a:ext uri="{FF2B5EF4-FFF2-40B4-BE49-F238E27FC236}">
                <a16:creationId xmlns:a16="http://schemas.microsoft.com/office/drawing/2014/main" id="{DF630C05-CC08-1E9E-0196-0F294F329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565400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steep valley sides</a:t>
            </a:r>
            <a:endParaRPr lang="en-US" altLang="en-US"/>
          </a:p>
        </p:txBody>
      </p:sp>
      <p:pic>
        <p:nvPicPr>
          <p:cNvPr id="92176" name="Picture 16">
            <a:extLst>
              <a:ext uri="{FF2B5EF4-FFF2-40B4-BE49-F238E27FC236}">
                <a16:creationId xmlns:a16="http://schemas.microsoft.com/office/drawing/2014/main" id="{38CC7DAA-B2D2-3784-5B16-3780849B7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3375"/>
            <a:ext cx="4314825" cy="5759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75" name="Line 15">
            <a:extLst>
              <a:ext uri="{FF2B5EF4-FFF2-40B4-BE49-F238E27FC236}">
                <a16:creationId xmlns:a16="http://schemas.microsoft.com/office/drawing/2014/main" id="{AF42239C-9022-B397-E950-304EA40A7E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3438" y="2781300"/>
            <a:ext cx="12239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173" name="Line 13">
            <a:extLst>
              <a:ext uri="{FF2B5EF4-FFF2-40B4-BE49-F238E27FC236}">
                <a16:creationId xmlns:a16="http://schemas.microsoft.com/office/drawing/2014/main" id="{E9C75BA0-604C-5C7B-CB81-069D7A52D8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7675" y="1412875"/>
            <a:ext cx="309721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177" name="Text Box 17">
            <a:extLst>
              <a:ext uri="{FF2B5EF4-FFF2-40B4-BE49-F238E27FC236}">
                <a16:creationId xmlns:a16="http://schemas.microsoft.com/office/drawing/2014/main" id="{3AB63650-25F4-EC77-BD40-4B637F175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292600"/>
            <a:ext cx="2808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absence of flood plain</a:t>
            </a:r>
            <a:endParaRPr lang="en-US" altLang="en-US"/>
          </a:p>
        </p:txBody>
      </p:sp>
      <p:sp>
        <p:nvSpPr>
          <p:cNvPr id="92178" name="Line 18">
            <a:extLst>
              <a:ext uri="{FF2B5EF4-FFF2-40B4-BE49-F238E27FC236}">
                <a16:creationId xmlns:a16="http://schemas.microsoft.com/office/drawing/2014/main" id="{26AF8121-F2E8-75A2-B42B-47CB15C867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4508500"/>
            <a:ext cx="18002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180" name="Line 20">
            <a:extLst>
              <a:ext uri="{FF2B5EF4-FFF2-40B4-BE49-F238E27FC236}">
                <a16:creationId xmlns:a16="http://schemas.microsoft.com/office/drawing/2014/main" id="{73ED8A32-6035-F477-D23C-3C54E8721C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2138" y="3716338"/>
            <a:ext cx="26638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2181" name="Text Box 21">
            <a:extLst>
              <a:ext uri="{FF2B5EF4-FFF2-40B4-BE49-F238E27FC236}">
                <a16:creationId xmlns:a16="http://schemas.microsoft.com/office/drawing/2014/main" id="{6CCC4C4D-0B11-A89A-C19C-4363E5C7E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573463"/>
            <a:ext cx="2519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steep long profile</a:t>
            </a:r>
            <a:endParaRPr lang="en-US" altLang="en-US"/>
          </a:p>
        </p:txBody>
      </p:sp>
      <p:sp>
        <p:nvSpPr>
          <p:cNvPr id="92182" name="Text Box 22">
            <a:extLst>
              <a:ext uri="{FF2B5EF4-FFF2-40B4-BE49-F238E27FC236}">
                <a16:creationId xmlns:a16="http://schemas.microsoft.com/office/drawing/2014/main" id="{9E297B0B-76F9-AF07-CBFC-ACCD7FB6A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300663"/>
            <a:ext cx="2663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large bedload</a:t>
            </a:r>
            <a:endParaRPr lang="en-US" altLang="en-US"/>
          </a:p>
        </p:txBody>
      </p:sp>
      <p:sp>
        <p:nvSpPr>
          <p:cNvPr id="92183" name="Line 23">
            <a:extLst>
              <a:ext uri="{FF2B5EF4-FFF2-40B4-BE49-F238E27FC236}">
                <a16:creationId xmlns:a16="http://schemas.microsoft.com/office/drawing/2014/main" id="{9AF7C91F-9605-8968-6651-A0F4BFF8AD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438" y="5445125"/>
            <a:ext cx="324008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>
            <a:hlinkClick r:id="rId3" action="ppaction://hlinksldjump"/>
            <a:extLst>
              <a:ext uri="{FF2B5EF4-FFF2-40B4-BE49-F238E27FC236}">
                <a16:creationId xmlns:a16="http://schemas.microsoft.com/office/drawing/2014/main" id="{DE06C42E-8F8B-EF64-7750-F15AB85D5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1" name="Picture 7">
            <a:hlinkClick r:id="rId5" action="ppaction://hlinksldjump"/>
            <a:extLst>
              <a:ext uri="{FF2B5EF4-FFF2-40B4-BE49-F238E27FC236}">
                <a16:creationId xmlns:a16="http://schemas.microsoft.com/office/drawing/2014/main" id="{DFE2AA7C-4799-F035-4061-15DE4DFF3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92" name="Picture 8">
            <a:hlinkClick r:id="rId7" action="ppaction://hlinksldjump"/>
            <a:extLst>
              <a:ext uri="{FF2B5EF4-FFF2-40B4-BE49-F238E27FC236}">
                <a16:creationId xmlns:a16="http://schemas.microsoft.com/office/drawing/2014/main" id="{D5E2FAA6-B94F-FCC4-DB4D-5F9AD9196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92150"/>
            <a:ext cx="7634287" cy="3695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4" name="Line 10">
            <a:extLst>
              <a:ext uri="{FF2B5EF4-FFF2-40B4-BE49-F238E27FC236}">
                <a16:creationId xmlns:a16="http://schemas.microsoft.com/office/drawing/2014/main" id="{6E5BB88D-FAE7-0F20-EE3D-D7C69C1A84C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03350" y="2133600"/>
            <a:ext cx="0" cy="28797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3195" name="Line 11">
            <a:extLst>
              <a:ext uri="{FF2B5EF4-FFF2-40B4-BE49-F238E27FC236}">
                <a16:creationId xmlns:a16="http://schemas.microsoft.com/office/drawing/2014/main" id="{0504D03F-7298-A4CC-CC4E-1082CE8C20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19475" y="2708275"/>
            <a:ext cx="0" cy="223361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3196" name="Line 12">
            <a:extLst>
              <a:ext uri="{FF2B5EF4-FFF2-40B4-BE49-F238E27FC236}">
                <a16:creationId xmlns:a16="http://schemas.microsoft.com/office/drawing/2014/main" id="{3D4ED376-5CC9-D847-FDC3-C5A8A5AF48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56325" y="3284538"/>
            <a:ext cx="0" cy="16573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3198" name="Line 14">
            <a:extLst>
              <a:ext uri="{FF2B5EF4-FFF2-40B4-BE49-F238E27FC236}">
                <a16:creationId xmlns:a16="http://schemas.microsoft.com/office/drawing/2014/main" id="{82A4FC54-9B23-2075-468A-B2162B2CED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40650" y="4005263"/>
            <a:ext cx="0" cy="10080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93199" name="Text Box 15">
            <a:extLst>
              <a:ext uri="{FF2B5EF4-FFF2-40B4-BE49-F238E27FC236}">
                <a16:creationId xmlns:a16="http://schemas.microsoft.com/office/drawing/2014/main" id="{3C423AEB-14FE-2C3B-AE77-BC27317F2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157788"/>
            <a:ext cx="15843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 band of hard rock interrupts the river’s course</a:t>
            </a:r>
            <a:endParaRPr lang="en-US" altLang="en-US"/>
          </a:p>
        </p:txBody>
      </p:sp>
      <p:sp>
        <p:nvSpPr>
          <p:cNvPr id="93200" name="Text Box 16">
            <a:extLst>
              <a:ext uri="{FF2B5EF4-FFF2-40B4-BE49-F238E27FC236}">
                <a16:creationId xmlns:a16="http://schemas.microsoft.com/office/drawing/2014/main" id="{AEC0B6FF-BF82-E91C-1703-D398F86E1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941888"/>
            <a:ext cx="23764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An overhang develops where the softer rock below is eroded.  In time this will collapse.</a:t>
            </a:r>
            <a:endParaRPr lang="en-US" altLang="en-US"/>
          </a:p>
        </p:txBody>
      </p:sp>
      <p:sp>
        <p:nvSpPr>
          <p:cNvPr id="93201" name="Text Box 17">
            <a:extLst>
              <a:ext uri="{FF2B5EF4-FFF2-40B4-BE49-F238E27FC236}">
                <a16:creationId xmlns:a16="http://schemas.microsoft.com/office/drawing/2014/main" id="{31544A6B-5952-83F0-BE4C-804E53DBA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013325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relatively softer rock</a:t>
            </a:r>
            <a:endParaRPr lang="en-US" altLang="en-US"/>
          </a:p>
        </p:txBody>
      </p:sp>
      <p:sp>
        <p:nvSpPr>
          <p:cNvPr id="93202" name="Text Box 18">
            <a:extLst>
              <a:ext uri="{FF2B5EF4-FFF2-40B4-BE49-F238E27FC236}">
                <a16:creationId xmlns:a16="http://schemas.microsoft.com/office/drawing/2014/main" id="{D3B5F175-E12F-558F-11CE-5C6B67D20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5157788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plunge pool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6" name="Picture 8">
            <a:hlinkClick r:id="rId3" action="ppaction://hlinksldjump"/>
            <a:extLst>
              <a:ext uri="{FF2B5EF4-FFF2-40B4-BE49-F238E27FC236}">
                <a16:creationId xmlns:a16="http://schemas.microsoft.com/office/drawing/2014/main" id="{F88E21EF-4E59-5F70-8F70-3BE164200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218" name="Picture 10">
            <a:hlinkClick r:id="rId5" action="ppaction://hlinksldjump"/>
            <a:extLst>
              <a:ext uri="{FF2B5EF4-FFF2-40B4-BE49-F238E27FC236}">
                <a16:creationId xmlns:a16="http://schemas.microsoft.com/office/drawing/2014/main" id="{2E333775-794D-FD9C-4E73-BB96EA0D7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9" name="Rectangle 11">
            <a:extLst>
              <a:ext uri="{FF2B5EF4-FFF2-40B4-BE49-F238E27FC236}">
                <a16:creationId xmlns:a16="http://schemas.microsoft.com/office/drawing/2014/main" id="{AC7515F5-4EEE-F263-1E87-412EC5589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765175"/>
            <a:ext cx="84248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This valley is a U-shaped valley in the Scottish Highlands.  It was eroded by ice during the Ice Age.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It is much too large and deep to have been carved by the small river which now flows in it.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The river is called a ‘misfit’ as it is not in keeping with the scale of its valley.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Although the river is in a highland valley, it displays features of a valley in its lower course (meanders).  This is because the valley floor is so flat.</a:t>
            </a:r>
          </a:p>
          <a:p>
            <a:pPr>
              <a:spcBef>
                <a:spcPct val="50000"/>
              </a:spcBef>
            </a:pP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48" name="Picture 16">
            <a:hlinkClick r:id="rId3" action="ppaction://hlinksldjump"/>
            <a:extLst>
              <a:ext uri="{FF2B5EF4-FFF2-40B4-BE49-F238E27FC236}">
                <a16:creationId xmlns:a16="http://schemas.microsoft.com/office/drawing/2014/main" id="{588A8945-FB49-934C-66A9-6003D9889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50" name="Picture 18">
            <a:hlinkClick r:id="rId5" action="ppaction://hlinksldjump"/>
            <a:extLst>
              <a:ext uri="{FF2B5EF4-FFF2-40B4-BE49-F238E27FC236}">
                <a16:creationId xmlns:a16="http://schemas.microsoft.com/office/drawing/2014/main" id="{55DF0CA1-CABA-4AAD-E1AA-7712195D9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51" name="Picture 19">
            <a:hlinkClick r:id="rId7" action="ppaction://hlinksldjump"/>
            <a:extLst>
              <a:ext uri="{FF2B5EF4-FFF2-40B4-BE49-F238E27FC236}">
                <a16:creationId xmlns:a16="http://schemas.microsoft.com/office/drawing/2014/main" id="{CAA77E9A-7927-903E-7F4A-7F61994CE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7056438" cy="51387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52" name="Oval 20">
            <a:extLst>
              <a:ext uri="{FF2B5EF4-FFF2-40B4-BE49-F238E27FC236}">
                <a16:creationId xmlns:a16="http://schemas.microsoft.com/office/drawing/2014/main" id="{D5B310C1-742D-5AAA-6A2B-FF5537A7B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692150"/>
            <a:ext cx="1081087" cy="57626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5253" name="Text Box 21">
            <a:extLst>
              <a:ext uri="{FF2B5EF4-FFF2-40B4-BE49-F238E27FC236}">
                <a16:creationId xmlns:a16="http://schemas.microsoft.com/office/drawing/2014/main" id="{CDED98F7-8282-EC96-4171-B1E011783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1484313"/>
            <a:ext cx="273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steep valley sides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5254" name="Text Box 22">
            <a:extLst>
              <a:ext uri="{FF2B5EF4-FFF2-40B4-BE49-F238E27FC236}">
                <a16:creationId xmlns:a16="http://schemas.microsoft.com/office/drawing/2014/main" id="{7B374D24-E7BE-6242-CB25-7B747AE05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557338"/>
            <a:ext cx="3167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many small tributaries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5255" name="Text Box 23">
            <a:extLst>
              <a:ext uri="{FF2B5EF4-FFF2-40B4-BE49-F238E27FC236}">
                <a16:creationId xmlns:a16="http://schemas.microsoft.com/office/drawing/2014/main" id="{ABA51F90-B340-B46F-14CA-34B6C2CD3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2065338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no flood plain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5256" name="Text Box 24">
            <a:extLst>
              <a:ext uri="{FF2B5EF4-FFF2-40B4-BE49-F238E27FC236}">
                <a16:creationId xmlns:a16="http://schemas.microsoft.com/office/drawing/2014/main" id="{BD01AF39-DF07-0ED8-A7F9-4D0376665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2276475"/>
            <a:ext cx="2592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river channel less than 8m wide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5257" name="Text Box 25">
            <a:extLst>
              <a:ext uri="{FF2B5EF4-FFF2-40B4-BE49-F238E27FC236}">
                <a16:creationId xmlns:a16="http://schemas.microsoft.com/office/drawing/2014/main" id="{613F6AAB-669D-ED99-F673-0355620A5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924175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steep long profile</a:t>
            </a:r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5258" name="Text Box 26">
            <a:extLst>
              <a:ext uri="{FF2B5EF4-FFF2-40B4-BE49-F238E27FC236}">
                <a16:creationId xmlns:a16="http://schemas.microsoft.com/office/drawing/2014/main" id="{786817F7-32D0-FADA-A484-CC8E9ACAC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644900"/>
            <a:ext cx="3743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river follows a relatively straight course</a:t>
            </a:r>
            <a:endParaRPr lang="en-US" altLang="en-US" b="1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4">
            <a:extLst>
              <a:ext uri="{FF2B5EF4-FFF2-40B4-BE49-F238E27FC236}">
                <a16:creationId xmlns:a16="http://schemas.microsoft.com/office/drawing/2014/main" id="{E9FB0E3E-D219-2BCF-A931-530799E64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414463"/>
            <a:ext cx="1644650" cy="150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31C1FFB0-A64A-B9A2-D000-D12EDB809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414463"/>
            <a:ext cx="1644650" cy="1508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5C5F4A32-71FB-DB35-750B-DE217C903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414463"/>
            <a:ext cx="1644650" cy="15081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BA7B6255-EE0C-F99B-2B91-580790247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43263"/>
            <a:ext cx="1644650" cy="15081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43BD2D1B-58EB-C034-59CC-F87110988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43263"/>
            <a:ext cx="1644650" cy="1508125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7" name="Rectangle 29">
            <a:extLst>
              <a:ext uri="{FF2B5EF4-FFF2-40B4-BE49-F238E27FC236}">
                <a16:creationId xmlns:a16="http://schemas.microsoft.com/office/drawing/2014/main" id="{97397A76-49DE-BD65-BDEE-CDA0B8855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243263"/>
            <a:ext cx="1644650" cy="15081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8" name="Rectangle 30">
            <a:extLst>
              <a:ext uri="{FF2B5EF4-FFF2-40B4-BE49-F238E27FC236}">
                <a16:creationId xmlns:a16="http://schemas.microsoft.com/office/drawing/2014/main" id="{E45B7487-F6F0-8CE9-A9E4-02E96C0E5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072063"/>
            <a:ext cx="1644650" cy="150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079" name="Rectangle 31">
            <a:extLst>
              <a:ext uri="{FF2B5EF4-FFF2-40B4-BE49-F238E27FC236}">
                <a16:creationId xmlns:a16="http://schemas.microsoft.com/office/drawing/2014/main" id="{695736C8-EB90-5688-D5EF-BD4452141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072063"/>
            <a:ext cx="1644650" cy="1508125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0" name="Rectangle 32">
            <a:extLst>
              <a:ext uri="{FF2B5EF4-FFF2-40B4-BE49-F238E27FC236}">
                <a16:creationId xmlns:a16="http://schemas.microsoft.com/office/drawing/2014/main" id="{A204B1F4-B3C2-14A5-312E-38DD7E482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072063"/>
            <a:ext cx="1644650" cy="15081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95" name="Text Box 47">
            <a:extLst>
              <a:ext uri="{FF2B5EF4-FFF2-40B4-BE49-F238E27FC236}">
                <a16:creationId xmlns:a16="http://schemas.microsoft.com/office/drawing/2014/main" id="{00313322-851B-9426-4179-5984A85B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33375"/>
            <a:ext cx="7129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>
                <a:latin typeface="Comic Sans MS" panose="030F0702030302020204" pitchFamily="66" charset="0"/>
              </a:rPr>
              <a:t>A Question of Rivers</a:t>
            </a:r>
            <a:endParaRPr lang="en-US" altLang="en-US" sz="4000">
              <a:latin typeface="Comic Sans MS" panose="030F0702030302020204" pitchFamily="66" charset="0"/>
            </a:endParaRPr>
          </a:p>
        </p:txBody>
      </p:sp>
      <p:sp>
        <p:nvSpPr>
          <p:cNvPr id="2096" name="Text Box 48">
            <a:hlinkClick r:id="rId3" action="ppaction://hlinksldjump"/>
            <a:extLst>
              <a:ext uri="{FF2B5EF4-FFF2-40B4-BE49-F238E27FC236}">
                <a16:creationId xmlns:a16="http://schemas.microsoft.com/office/drawing/2014/main" id="{0BBA3326-EB7F-0C29-91CE-ABF9AF60E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484313"/>
            <a:ext cx="7191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3" action="ppaction://hlinksldjump"/>
              </a:rPr>
              <a:t>1</a:t>
            </a:r>
            <a:endParaRPr lang="en-US" altLang="en-US" sz="8000">
              <a:latin typeface="Comic Sans MS" panose="030F0702030302020204" pitchFamily="66" charset="0"/>
            </a:endParaRPr>
          </a:p>
        </p:txBody>
      </p:sp>
      <p:sp>
        <p:nvSpPr>
          <p:cNvPr id="2097" name="Text Box 49">
            <a:hlinkClick r:id="rId4" action="ppaction://hlinksldjump"/>
            <a:extLst>
              <a:ext uri="{FF2B5EF4-FFF2-40B4-BE49-F238E27FC236}">
                <a16:creationId xmlns:a16="http://schemas.microsoft.com/office/drawing/2014/main" id="{F7EFC8A4-72CB-C3C2-B2DE-9141129F1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1514475"/>
            <a:ext cx="7207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4" action="ppaction://hlinksldjump"/>
              </a:rPr>
              <a:t>3</a:t>
            </a:r>
            <a:endParaRPr lang="en-US" altLang="en-US" sz="8000">
              <a:latin typeface="Comic Sans MS" panose="030F0702030302020204" pitchFamily="66" charset="0"/>
            </a:endParaRPr>
          </a:p>
        </p:txBody>
      </p:sp>
      <p:sp>
        <p:nvSpPr>
          <p:cNvPr id="2098" name="Text Box 50">
            <a:extLst>
              <a:ext uri="{FF2B5EF4-FFF2-40B4-BE49-F238E27FC236}">
                <a16:creationId xmlns:a16="http://schemas.microsoft.com/office/drawing/2014/main" id="{7A4EF752-20E6-1177-FEEB-6D8C4EC45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1514475"/>
            <a:ext cx="7921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5" action="ppaction://hlinksldjump"/>
              </a:rPr>
              <a:t>2</a:t>
            </a:r>
            <a:endParaRPr lang="en-GB" altLang="en-US" sz="8000">
              <a:latin typeface="Comic Sans MS" panose="030F0702030302020204" pitchFamily="66" charset="0"/>
            </a:endParaRPr>
          </a:p>
        </p:txBody>
      </p:sp>
      <p:sp>
        <p:nvSpPr>
          <p:cNvPr id="2099" name="Text Box 51">
            <a:extLst>
              <a:ext uri="{FF2B5EF4-FFF2-40B4-BE49-F238E27FC236}">
                <a16:creationId xmlns:a16="http://schemas.microsoft.com/office/drawing/2014/main" id="{2706F744-1847-00FC-75AD-82D89C8E7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3327400"/>
            <a:ext cx="7921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6" action="ppaction://hlinksldjump"/>
              </a:rPr>
              <a:t>4</a:t>
            </a:r>
            <a:endParaRPr lang="en-US" altLang="en-US" sz="8000">
              <a:latin typeface="Comic Sans MS" panose="030F0702030302020204" pitchFamily="66" charset="0"/>
            </a:endParaRPr>
          </a:p>
        </p:txBody>
      </p:sp>
      <p:sp>
        <p:nvSpPr>
          <p:cNvPr id="2100" name="Text Box 52">
            <a:extLst>
              <a:ext uri="{FF2B5EF4-FFF2-40B4-BE49-F238E27FC236}">
                <a16:creationId xmlns:a16="http://schemas.microsoft.com/office/drawing/2014/main" id="{D9E6514E-F064-8311-CC18-D16C7CCF9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3357563"/>
            <a:ext cx="7921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7" action="ppaction://hlinksldjump"/>
              </a:rPr>
              <a:t>5</a:t>
            </a:r>
            <a:endParaRPr lang="en-US" altLang="en-US" sz="8000">
              <a:latin typeface="Comic Sans MS" panose="030F0702030302020204" pitchFamily="66" charset="0"/>
            </a:endParaRPr>
          </a:p>
        </p:txBody>
      </p:sp>
      <p:sp>
        <p:nvSpPr>
          <p:cNvPr id="2101" name="Text Box 53">
            <a:extLst>
              <a:ext uri="{FF2B5EF4-FFF2-40B4-BE49-F238E27FC236}">
                <a16:creationId xmlns:a16="http://schemas.microsoft.com/office/drawing/2014/main" id="{D56304C9-C8CE-70AE-7209-DD3A4F8EA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263" y="3357563"/>
            <a:ext cx="7921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8" action="ppaction://hlinksldjump"/>
              </a:rPr>
              <a:t>6</a:t>
            </a:r>
            <a:endParaRPr lang="en-US" altLang="en-US" sz="8000">
              <a:latin typeface="Comic Sans MS" panose="030F0702030302020204" pitchFamily="66" charset="0"/>
            </a:endParaRPr>
          </a:p>
        </p:txBody>
      </p:sp>
      <p:sp>
        <p:nvSpPr>
          <p:cNvPr id="2102" name="Text Box 54">
            <a:extLst>
              <a:ext uri="{FF2B5EF4-FFF2-40B4-BE49-F238E27FC236}">
                <a16:creationId xmlns:a16="http://schemas.microsoft.com/office/drawing/2014/main" id="{1890F003-9395-8AFB-E371-61CFAFB20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5199063"/>
            <a:ext cx="7921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9" action="ppaction://hlinksldjump"/>
              </a:rPr>
              <a:t>7</a:t>
            </a:r>
            <a:endParaRPr lang="en-US" altLang="en-US" sz="8000">
              <a:latin typeface="Comic Sans MS" panose="030F0702030302020204" pitchFamily="66" charset="0"/>
            </a:endParaRPr>
          </a:p>
        </p:txBody>
      </p:sp>
      <p:sp>
        <p:nvSpPr>
          <p:cNvPr id="2103" name="Text Box 55">
            <a:extLst>
              <a:ext uri="{FF2B5EF4-FFF2-40B4-BE49-F238E27FC236}">
                <a16:creationId xmlns:a16="http://schemas.microsoft.com/office/drawing/2014/main" id="{2C38749A-73EC-E676-AD0F-36484A825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5157788"/>
            <a:ext cx="7921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10" action="ppaction://hlinksldjump"/>
              </a:rPr>
              <a:t>8</a:t>
            </a:r>
            <a:endParaRPr lang="en-US" altLang="en-US" sz="8000">
              <a:latin typeface="Comic Sans MS" panose="030F0702030302020204" pitchFamily="66" charset="0"/>
            </a:endParaRPr>
          </a:p>
        </p:txBody>
      </p:sp>
      <p:sp>
        <p:nvSpPr>
          <p:cNvPr id="2104" name="Text Box 56">
            <a:extLst>
              <a:ext uri="{FF2B5EF4-FFF2-40B4-BE49-F238E27FC236}">
                <a16:creationId xmlns:a16="http://schemas.microsoft.com/office/drawing/2014/main" id="{920FB682-AF40-BA09-358F-492012935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5157788"/>
            <a:ext cx="863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  <a:hlinkClick r:id="rId11" action="ppaction://hlinksldjump"/>
              </a:rPr>
              <a:t>9</a:t>
            </a:r>
            <a:endParaRPr lang="en-US" altLang="en-US" sz="8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>
            <a:extLst>
              <a:ext uri="{FF2B5EF4-FFF2-40B4-BE49-F238E27FC236}">
                <a16:creationId xmlns:a16="http://schemas.microsoft.com/office/drawing/2014/main" id="{470BC9E3-92DA-B6B6-87A8-AEEFF6968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9</a:t>
            </a:r>
          </a:p>
        </p:txBody>
      </p:sp>
      <p:pic>
        <p:nvPicPr>
          <p:cNvPr id="103427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FF270751-1E54-EDB5-91B4-999C8D50E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28" name="Picture 4">
            <a:hlinkClick r:id="rId5" action="ppaction://hlinksldjump"/>
            <a:extLst>
              <a:ext uri="{FF2B5EF4-FFF2-40B4-BE49-F238E27FC236}">
                <a16:creationId xmlns:a16="http://schemas.microsoft.com/office/drawing/2014/main" id="{4942AFE7-A546-4186-96B1-F086AEA7F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60350"/>
            <a:ext cx="5761038" cy="43211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29" name="Line 5">
            <a:extLst>
              <a:ext uri="{FF2B5EF4-FFF2-40B4-BE49-F238E27FC236}">
                <a16:creationId xmlns:a16="http://schemas.microsoft.com/office/drawing/2014/main" id="{A4B39BEC-F7B3-BF53-5537-93FB218248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00338" y="3068638"/>
            <a:ext cx="0" cy="18002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3430" name="Line 6">
            <a:extLst>
              <a:ext uri="{FF2B5EF4-FFF2-40B4-BE49-F238E27FC236}">
                <a16:creationId xmlns:a16="http://schemas.microsoft.com/office/drawing/2014/main" id="{F8CC2AB9-BFCB-CBFB-B119-5A608301A4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9925" y="2852738"/>
            <a:ext cx="0" cy="20891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03431" name="Text Box 7">
            <a:extLst>
              <a:ext uri="{FF2B5EF4-FFF2-40B4-BE49-F238E27FC236}">
                <a16:creationId xmlns:a16="http://schemas.microsoft.com/office/drawing/2014/main" id="{1C44448D-881F-C37F-4D19-BBA658687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4941888"/>
            <a:ext cx="31686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On the inside of the meander water is flowing more slowly. This results in deposition and the formation of the slip-off slope or river beach.</a:t>
            </a:r>
          </a:p>
        </p:txBody>
      </p:sp>
      <p:sp>
        <p:nvSpPr>
          <p:cNvPr id="103432" name="Text Box 8">
            <a:extLst>
              <a:ext uri="{FF2B5EF4-FFF2-40B4-BE49-F238E27FC236}">
                <a16:creationId xmlns:a16="http://schemas.microsoft.com/office/drawing/2014/main" id="{609B9A81-E1F8-382F-9771-456F9A155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013325"/>
            <a:ext cx="31686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On the outside of the meander water is flower more quickly. This results in erosion and the formation of a cut bank or river cliff.</a:t>
            </a:r>
            <a:endParaRPr lang="en-US" altLang="en-US"/>
          </a:p>
        </p:txBody>
      </p:sp>
      <p:pic>
        <p:nvPicPr>
          <p:cNvPr id="103433" name="Picture 9">
            <a:hlinkClick r:id="rId7" action="ppaction://hlinksldjump"/>
            <a:extLst>
              <a:ext uri="{FF2B5EF4-FFF2-40B4-BE49-F238E27FC236}">
                <a16:creationId xmlns:a16="http://schemas.microsoft.com/office/drawing/2014/main" id="{47FF77A0-7DDB-EB35-8D28-EB5F7DAB9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237288"/>
            <a:ext cx="38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Box 2">
            <a:extLst>
              <a:ext uri="{FF2B5EF4-FFF2-40B4-BE49-F238E27FC236}">
                <a16:creationId xmlns:a16="http://schemas.microsoft.com/office/drawing/2014/main" id="{564B7514-2788-FE6B-6B36-09002BD5A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8CD097EB-A5FC-AC40-F9F5-67B11DC0C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60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1</a:t>
            </a:r>
          </a:p>
        </p:txBody>
      </p:sp>
      <p:pic>
        <p:nvPicPr>
          <p:cNvPr id="4107" name="Picture 11">
            <a:hlinkClick r:id="rId3" action="ppaction://hlinksldjump"/>
            <a:extLst>
              <a:ext uri="{FF2B5EF4-FFF2-40B4-BE49-F238E27FC236}">
                <a16:creationId xmlns:a16="http://schemas.microsoft.com/office/drawing/2014/main" id="{CC316BC0-4E3B-FFF8-8AD9-D541F6805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55613" cy="45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</p:pic>
      <p:pic>
        <p:nvPicPr>
          <p:cNvPr id="4130" name="Picture 34">
            <a:hlinkClick r:id="rId5" action="ppaction://hlinksldjump"/>
            <a:extLst>
              <a:ext uri="{FF2B5EF4-FFF2-40B4-BE49-F238E27FC236}">
                <a16:creationId xmlns:a16="http://schemas.microsoft.com/office/drawing/2014/main" id="{8F8A64E0-5D8D-7EE9-4EDE-E39A7572B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840537" cy="51292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1" name="Text Box 35">
            <a:extLst>
              <a:ext uri="{FF2B5EF4-FFF2-40B4-BE49-F238E27FC236}">
                <a16:creationId xmlns:a16="http://schemas.microsoft.com/office/drawing/2014/main" id="{4D4387C7-E914-B6DE-DC31-A1573CD57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805488"/>
            <a:ext cx="6842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How were the little circular depressions in the bedrock of this river formed?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sp>
        <p:nvSpPr>
          <p:cNvPr id="4132" name="Line 36">
            <a:extLst>
              <a:ext uri="{FF2B5EF4-FFF2-40B4-BE49-F238E27FC236}">
                <a16:creationId xmlns:a16="http://schemas.microsoft.com/office/drawing/2014/main" id="{CFC81766-7F33-A652-779F-1E01CA44F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341438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133" name="Line 37">
            <a:extLst>
              <a:ext uri="{FF2B5EF4-FFF2-40B4-BE49-F238E27FC236}">
                <a16:creationId xmlns:a16="http://schemas.microsoft.com/office/drawing/2014/main" id="{B46A2AFE-0FA7-886C-EDFD-757A18260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2636838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134" name="Line 38">
            <a:extLst>
              <a:ext uri="{FF2B5EF4-FFF2-40B4-BE49-F238E27FC236}">
                <a16:creationId xmlns:a16="http://schemas.microsoft.com/office/drawing/2014/main" id="{2388E630-01A5-BCCB-F01C-A52E35D6B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1052513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135" name="Line 39">
            <a:extLst>
              <a:ext uri="{FF2B5EF4-FFF2-40B4-BE49-F238E27FC236}">
                <a16:creationId xmlns:a16="http://schemas.microsoft.com/office/drawing/2014/main" id="{5495B1F4-FFFD-E5D1-B841-1B4627830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205038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136" name="Line 40">
            <a:extLst>
              <a:ext uri="{FF2B5EF4-FFF2-40B4-BE49-F238E27FC236}">
                <a16:creationId xmlns:a16="http://schemas.microsoft.com/office/drawing/2014/main" id="{BA00F865-240E-481E-FE36-F278EF71E0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836613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137" name="Line 41">
            <a:extLst>
              <a:ext uri="{FF2B5EF4-FFF2-40B4-BE49-F238E27FC236}">
                <a16:creationId xmlns:a16="http://schemas.microsoft.com/office/drawing/2014/main" id="{D3F45DF5-7061-519A-ADDC-27BF6F0FB3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08400" y="1916113"/>
            <a:ext cx="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0F093F15-229E-869E-C639-958E8212A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2</a:t>
            </a:r>
          </a:p>
        </p:txBody>
      </p:sp>
      <p:pic>
        <p:nvPicPr>
          <p:cNvPr id="5135" name="Picture 15">
            <a:hlinkClick r:id="rId3" action="ppaction://hlinksldjump"/>
            <a:extLst>
              <a:ext uri="{FF2B5EF4-FFF2-40B4-BE49-F238E27FC236}">
                <a16:creationId xmlns:a16="http://schemas.microsoft.com/office/drawing/2014/main" id="{F3E4C40B-4D93-3CBA-F16C-ED3BC9564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8" name="Picture 38">
            <a:hlinkClick r:id="rId5" action="ppaction://hlinksldjump"/>
            <a:extLst>
              <a:ext uri="{FF2B5EF4-FFF2-40B4-BE49-F238E27FC236}">
                <a16:creationId xmlns:a16="http://schemas.microsoft.com/office/drawing/2014/main" id="{5ACD680D-484D-FFF9-32FB-1C9CF9221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7524750" cy="3235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0" name="Text Box 40">
            <a:extLst>
              <a:ext uri="{FF2B5EF4-FFF2-40B4-BE49-F238E27FC236}">
                <a16:creationId xmlns:a16="http://schemas.microsoft.com/office/drawing/2014/main" id="{2CF69177-0907-0566-4C00-AA9A1CC75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933825"/>
            <a:ext cx="38163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This is Scotland’s longest river. Which river is it? Into which body of water does it flow?  Scotland’s fourth largest city is located on its estuary?  Which city is it? </a:t>
            </a:r>
            <a:r>
              <a:rPr lang="en-GB" altLang="en-US"/>
              <a:t> </a:t>
            </a:r>
            <a:endParaRPr lang="en-US" altLang="en-US"/>
          </a:p>
        </p:txBody>
      </p:sp>
      <p:pic>
        <p:nvPicPr>
          <p:cNvPr id="5162" name="Picture 42">
            <a:hlinkClick r:id="rId5" action="ppaction://hlinksldjump"/>
            <a:extLst>
              <a:ext uri="{FF2B5EF4-FFF2-40B4-BE49-F238E27FC236}">
                <a16:creationId xmlns:a16="http://schemas.microsoft.com/office/drawing/2014/main" id="{B6FB4F6D-DD66-CE5A-518A-C863263AB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860800"/>
            <a:ext cx="4114800" cy="2657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6032F0B3-32FE-9CC7-C83E-B76931B69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7178" name="Picture 10">
            <a:hlinkClick r:id="rId3" action="ppaction://hlinksldjump"/>
            <a:extLst>
              <a:ext uri="{FF2B5EF4-FFF2-40B4-BE49-F238E27FC236}">
                <a16:creationId xmlns:a16="http://schemas.microsoft.com/office/drawing/2014/main" id="{9D9CD772-357D-D96A-8FC6-FF7D52016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02" name="Picture 34">
            <a:hlinkClick r:id="rId5" action="ppaction://hlinksldjump"/>
            <a:extLst>
              <a:ext uri="{FF2B5EF4-FFF2-40B4-BE49-F238E27FC236}">
                <a16:creationId xmlns:a16="http://schemas.microsoft.com/office/drawing/2014/main" id="{0E3ABB68-6F5F-B6AC-EB33-F5648487C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49275"/>
            <a:ext cx="7704137" cy="40624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04" name="Text Box 36">
            <a:extLst>
              <a:ext uri="{FF2B5EF4-FFF2-40B4-BE49-F238E27FC236}">
                <a16:creationId xmlns:a16="http://schemas.microsoft.com/office/drawing/2014/main" id="{F99D927E-5668-1E12-A39D-CA6FEC8C8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941888"/>
            <a:ext cx="18002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00"/>
              <a:t>Image produced from the OS Get-a-Map service. </a:t>
            </a:r>
          </a:p>
          <a:p>
            <a:pPr>
              <a:spcBef>
                <a:spcPct val="50000"/>
              </a:spcBef>
            </a:pPr>
            <a:endParaRPr lang="en-GB" altLang="en-US" sz="900"/>
          </a:p>
          <a:p>
            <a:pPr>
              <a:spcBef>
                <a:spcPct val="50000"/>
              </a:spcBef>
            </a:pPr>
            <a:r>
              <a:rPr lang="en-GB" altLang="en-US" sz="900"/>
              <a:t>Image reproduced with kind permission of the OS and OS of Northern Ireland</a:t>
            </a:r>
            <a:endParaRPr lang="en-US" altLang="en-US" sz="900"/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2F9161E5-E108-EE5C-0BD0-A844EC124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013325"/>
            <a:ext cx="568801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Comic Sans MS" panose="030F0702030302020204" pitchFamily="66" charset="0"/>
              </a:rPr>
              <a:t>Describe the physical features of the river and its valley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>
            <a:extLst>
              <a:ext uri="{FF2B5EF4-FFF2-40B4-BE49-F238E27FC236}">
                <a16:creationId xmlns:a16="http://schemas.microsoft.com/office/drawing/2014/main" id="{B325ACF6-ED10-D4A8-8084-A1F8B77C5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8198" name="Picture 6">
            <a:hlinkClick r:id="rId3" action="ppaction://hlinksldjump"/>
            <a:extLst>
              <a:ext uri="{FF2B5EF4-FFF2-40B4-BE49-F238E27FC236}">
                <a16:creationId xmlns:a16="http://schemas.microsoft.com/office/drawing/2014/main" id="{39600FA2-0239-6FF1-1DD1-B8DE3954B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3" name="Text Box 21">
            <a:extLst>
              <a:ext uri="{FF2B5EF4-FFF2-40B4-BE49-F238E27FC236}">
                <a16:creationId xmlns:a16="http://schemas.microsoft.com/office/drawing/2014/main" id="{DC662849-37C3-B1DA-9AA2-C18B59E48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1500" y="1412875"/>
            <a:ext cx="3024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8215" name="Picture 23">
            <a:hlinkClick r:id="rId5" action="ppaction://hlinksldjump"/>
            <a:extLst>
              <a:ext uri="{FF2B5EF4-FFF2-40B4-BE49-F238E27FC236}">
                <a16:creationId xmlns:a16="http://schemas.microsoft.com/office/drawing/2014/main" id="{93F4C44E-51B8-C9A6-F3C7-3C63ED89B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6250"/>
            <a:ext cx="6624638" cy="4968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6" name="Text Box 24">
            <a:extLst>
              <a:ext uri="{FF2B5EF4-FFF2-40B4-BE49-F238E27FC236}">
                <a16:creationId xmlns:a16="http://schemas.microsoft.com/office/drawing/2014/main" id="{70AB0488-E7D3-3684-F773-A7C5E57EB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661025"/>
            <a:ext cx="6624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217" name="Text Box 25">
            <a:extLst>
              <a:ext uri="{FF2B5EF4-FFF2-40B4-BE49-F238E27FC236}">
                <a16:creationId xmlns:a16="http://schemas.microsoft.com/office/drawing/2014/main" id="{1E8389E4-CA28-23DE-F2C5-37A8CA952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661025"/>
            <a:ext cx="655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218" name="Oval 26">
            <a:extLst>
              <a:ext uri="{FF2B5EF4-FFF2-40B4-BE49-F238E27FC236}">
                <a16:creationId xmlns:a16="http://schemas.microsoft.com/office/drawing/2014/main" id="{B73FB69C-24FD-DA24-E836-3494D276A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133600"/>
            <a:ext cx="2089150" cy="2087563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8219" name="Text Box 27">
            <a:extLst>
              <a:ext uri="{FF2B5EF4-FFF2-40B4-BE49-F238E27FC236}">
                <a16:creationId xmlns:a16="http://schemas.microsoft.com/office/drawing/2014/main" id="{4C2729FC-1CA4-C09B-B3B1-A225D23B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734050"/>
            <a:ext cx="6480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8220" name="Text Box 28">
            <a:extLst>
              <a:ext uri="{FF2B5EF4-FFF2-40B4-BE49-F238E27FC236}">
                <a16:creationId xmlns:a16="http://schemas.microsoft.com/office/drawing/2014/main" id="{3193178A-1DE3-FE96-04A2-90B42BC5B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734050"/>
            <a:ext cx="83169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What river feature occupies the centre of this photo? How does the river change downstream of the feature?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E5B899A8-ABDD-9BC8-C52D-C51A8EC40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9224" name="Picture 8">
            <a:hlinkClick r:id="rId3" action="ppaction://hlinksldjump"/>
            <a:extLst>
              <a:ext uri="{FF2B5EF4-FFF2-40B4-BE49-F238E27FC236}">
                <a16:creationId xmlns:a16="http://schemas.microsoft.com/office/drawing/2014/main" id="{9117D75D-590C-35D1-BFED-A57FC8B4B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0" name="Text Box 24">
            <a:extLst>
              <a:ext uri="{FF2B5EF4-FFF2-40B4-BE49-F238E27FC236}">
                <a16:creationId xmlns:a16="http://schemas.microsoft.com/office/drawing/2014/main" id="{5FBAEA6D-E14A-82BA-07F5-59F609A11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1700213"/>
            <a:ext cx="244792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What features identify  this stretch of river as part of its upper course?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9241" name="Picture 25">
            <a:hlinkClick r:id="rId5" action="ppaction://hlinksldjump"/>
            <a:extLst>
              <a:ext uri="{FF2B5EF4-FFF2-40B4-BE49-F238E27FC236}">
                <a16:creationId xmlns:a16="http://schemas.microsoft.com/office/drawing/2014/main" id="{6CFC4103-DA27-79F8-BD35-B7A05051E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49275"/>
            <a:ext cx="4370387" cy="5832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extLst>
              <a:ext uri="{FF2B5EF4-FFF2-40B4-BE49-F238E27FC236}">
                <a16:creationId xmlns:a16="http://schemas.microsoft.com/office/drawing/2014/main" id="{B01C6438-9744-BFC5-5DF8-69FCEE008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6</a:t>
            </a:r>
          </a:p>
        </p:txBody>
      </p:sp>
      <p:pic>
        <p:nvPicPr>
          <p:cNvPr id="10248" name="Picture 8">
            <a:hlinkClick r:id="rId3" action="ppaction://hlinksldjump"/>
            <a:extLst>
              <a:ext uri="{FF2B5EF4-FFF2-40B4-BE49-F238E27FC236}">
                <a16:creationId xmlns:a16="http://schemas.microsoft.com/office/drawing/2014/main" id="{11E50835-8A6B-8E06-A6FF-C873DB02E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4" name="Picture 24">
            <a:hlinkClick r:id="rId5" action="ppaction://hlinksldjump"/>
            <a:extLst>
              <a:ext uri="{FF2B5EF4-FFF2-40B4-BE49-F238E27FC236}">
                <a16:creationId xmlns:a16="http://schemas.microsoft.com/office/drawing/2014/main" id="{47325331-85E4-670D-3021-18A68A842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92150"/>
            <a:ext cx="7634287" cy="3695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5" name="Text Box 25">
            <a:extLst>
              <a:ext uri="{FF2B5EF4-FFF2-40B4-BE49-F238E27FC236}">
                <a16:creationId xmlns:a16="http://schemas.microsoft.com/office/drawing/2014/main" id="{6DE439A7-5F9D-5143-51DA-85CBA2E29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724400"/>
            <a:ext cx="568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Why has a waterfall developed here?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4C12A85B-A24E-0FD9-7C9A-92B1E8170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8000">
                <a:latin typeface="Comic Sans MS" panose="030F0702030302020204" pitchFamily="66" charset="0"/>
              </a:rPr>
              <a:t>7</a:t>
            </a:r>
          </a:p>
        </p:txBody>
      </p:sp>
      <p:pic>
        <p:nvPicPr>
          <p:cNvPr id="11271" name="Picture 7">
            <a:hlinkClick r:id="rId3" action="ppaction://hlinksldjump"/>
            <a:extLst>
              <a:ext uri="{FF2B5EF4-FFF2-40B4-BE49-F238E27FC236}">
                <a16:creationId xmlns:a16="http://schemas.microsoft.com/office/drawing/2014/main" id="{275A6135-86B2-A0B5-2EC3-7B71147BF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94" name="Picture 30">
            <a:hlinkClick r:id="rId5" action="ppaction://hlinksldjump"/>
            <a:extLst>
              <a:ext uri="{FF2B5EF4-FFF2-40B4-BE49-F238E27FC236}">
                <a16:creationId xmlns:a16="http://schemas.microsoft.com/office/drawing/2014/main" id="{4CAA40DD-8D79-E976-B96D-E21F92CCE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33375"/>
            <a:ext cx="6408737" cy="4805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95" name="Text Box 31">
            <a:extLst>
              <a:ext uri="{FF2B5EF4-FFF2-40B4-BE49-F238E27FC236}">
                <a16:creationId xmlns:a16="http://schemas.microsoft.com/office/drawing/2014/main" id="{BB20C040-6E20-FCEE-5679-662B103FF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300663"/>
            <a:ext cx="6480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latin typeface="Comic Sans MS" panose="030F0702030302020204" pitchFamily="66" charset="0"/>
              </a:rPr>
              <a:t>How would you know that this valley was not carved by the river which flows in it today?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690</TotalTime>
  <Words>757</Words>
  <Application>Microsoft Office PowerPoint</Application>
  <PresentationFormat>On-screen Show (4:3)</PresentationFormat>
  <Paragraphs>110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Times New Roman</vt:lpstr>
      <vt:lpstr>Arial</vt:lpstr>
      <vt:lpstr>Verdana</vt:lpstr>
      <vt:lpstr>Wingdings</vt:lpstr>
      <vt:lpstr>Tahoma</vt:lpstr>
      <vt:lpstr>Comic Sans MS</vt:lpstr>
      <vt:lpstr>Georgia</vt:lpstr>
      <vt:lpstr>Calibri</vt:lpstr>
      <vt:lpstr>Globe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VV</dc:creator>
  <cp:lastModifiedBy>Nayan GRIFFITHS</cp:lastModifiedBy>
  <cp:revision>45</cp:revision>
  <dcterms:created xsi:type="dcterms:W3CDTF">2002-11-14T19:45:47Z</dcterms:created>
  <dcterms:modified xsi:type="dcterms:W3CDTF">2023-06-05T16:00:44Z</dcterms:modified>
</cp:coreProperties>
</file>